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50"/>
  </p:notesMasterIdLst>
  <p:sldIdLst>
    <p:sldId id="463" r:id="rId5"/>
    <p:sldId id="465" r:id="rId6"/>
    <p:sldId id="466" r:id="rId7"/>
    <p:sldId id="467" r:id="rId8"/>
    <p:sldId id="470" r:id="rId9"/>
    <p:sldId id="471" r:id="rId10"/>
    <p:sldId id="472" r:id="rId11"/>
    <p:sldId id="473" r:id="rId12"/>
    <p:sldId id="475" r:id="rId13"/>
    <p:sldId id="476" r:id="rId14"/>
    <p:sldId id="477" r:id="rId15"/>
    <p:sldId id="474" r:id="rId16"/>
    <p:sldId id="478" r:id="rId17"/>
    <p:sldId id="479" r:id="rId18"/>
    <p:sldId id="480" r:id="rId19"/>
    <p:sldId id="482" r:id="rId20"/>
    <p:sldId id="484" r:id="rId21"/>
    <p:sldId id="483" r:id="rId22"/>
    <p:sldId id="489" r:id="rId23"/>
    <p:sldId id="488" r:id="rId24"/>
    <p:sldId id="487" r:id="rId25"/>
    <p:sldId id="490" r:id="rId26"/>
    <p:sldId id="485" r:id="rId27"/>
    <p:sldId id="486" r:id="rId28"/>
    <p:sldId id="491" r:id="rId29"/>
    <p:sldId id="492" r:id="rId30"/>
    <p:sldId id="494" r:id="rId31"/>
    <p:sldId id="495" r:id="rId32"/>
    <p:sldId id="493" r:id="rId33"/>
    <p:sldId id="496" r:id="rId34"/>
    <p:sldId id="497" r:id="rId35"/>
    <p:sldId id="499" r:id="rId36"/>
    <p:sldId id="498" r:id="rId37"/>
    <p:sldId id="500" r:id="rId38"/>
    <p:sldId id="501" r:id="rId39"/>
    <p:sldId id="502" r:id="rId40"/>
    <p:sldId id="506" r:id="rId41"/>
    <p:sldId id="505" r:id="rId42"/>
    <p:sldId id="504" r:id="rId43"/>
    <p:sldId id="507" r:id="rId44"/>
    <p:sldId id="508" r:id="rId45"/>
    <p:sldId id="509" r:id="rId46"/>
    <p:sldId id="510" r:id="rId47"/>
    <p:sldId id="511" r:id="rId48"/>
    <p:sldId id="45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1223B"/>
    <a:srgbClr val="3A3E40"/>
    <a:srgbClr val="F1EBDF"/>
    <a:srgbClr val="461B2B"/>
    <a:srgbClr val="461A2B"/>
    <a:srgbClr val="4D5356"/>
    <a:srgbClr val="E2D6C0"/>
    <a:srgbClr val="8B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8" autoAdjust="0"/>
    <p:restoredTop sz="81477" autoAdjust="0"/>
  </p:normalViewPr>
  <p:slideViewPr>
    <p:cSldViewPr snapToGrid="0" snapToObjects="1" showGuides="1">
      <p:cViewPr varScale="1">
        <p:scale>
          <a:sx n="90" d="100"/>
          <a:sy n="90" d="100"/>
        </p:scale>
        <p:origin x="444" y="78"/>
      </p:cViewPr>
      <p:guideLst>
        <p:guide orient="horz" pos="2001"/>
        <p:guide pos="3840"/>
        <p:guide orient="horz" pos="845"/>
        <p:guide orient="horz" pos="22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5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9B49-EEFB-4B49-ACAD-82B53A8DDF7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6EFC-B03E-874C-9CD9-41B66C8A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lacehol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4D5691A-DF2A-B631-3356-F20E32A723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53150"/>
          </a:xfrm>
          <a:custGeom>
            <a:avLst/>
            <a:gdLst>
              <a:gd name="connsiteX0" fmla="*/ 0 w 12192000"/>
              <a:gd name="connsiteY0" fmla="*/ 0 h 6153150"/>
              <a:gd name="connsiteX1" fmla="*/ 12192000 w 12192000"/>
              <a:gd name="connsiteY1" fmla="*/ 0 h 6153150"/>
              <a:gd name="connsiteX2" fmla="*/ 12192000 w 12192000"/>
              <a:gd name="connsiteY2" fmla="*/ 2812338 h 6153150"/>
              <a:gd name="connsiteX3" fmla="*/ 12192000 w 12192000"/>
              <a:gd name="connsiteY3" fmla="*/ 4980890 h 6153150"/>
              <a:gd name="connsiteX4" fmla="*/ 12190158 w 12192000"/>
              <a:gd name="connsiteY4" fmla="*/ 5028464 h 6153150"/>
              <a:gd name="connsiteX5" fmla="*/ 11268702 w 12192000"/>
              <a:gd name="connsiteY5" fmla="*/ 6150849 h 6153150"/>
              <a:gd name="connsiteX6" fmla="*/ 11218565 w 12192000"/>
              <a:gd name="connsiteY6" fmla="*/ 6153150 h 6153150"/>
              <a:gd name="connsiteX7" fmla="*/ 732479 w 12192000"/>
              <a:gd name="connsiteY7" fmla="*/ 6153150 h 6153150"/>
              <a:gd name="connsiteX8" fmla="*/ 0 w 12192000"/>
              <a:gd name="connsiteY8" fmla="*/ 6152812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153150">
                <a:moveTo>
                  <a:pt x="0" y="0"/>
                </a:moveTo>
                <a:lnTo>
                  <a:pt x="12192000" y="0"/>
                </a:lnTo>
                <a:lnTo>
                  <a:pt x="12192000" y="2812338"/>
                </a:lnTo>
                <a:lnTo>
                  <a:pt x="12192000" y="4980890"/>
                </a:lnTo>
                <a:lnTo>
                  <a:pt x="12190158" y="5028464"/>
                </a:lnTo>
                <a:cubicBezTo>
                  <a:pt x="12139394" y="5640573"/>
                  <a:pt x="11907055" y="6089798"/>
                  <a:pt x="11268702" y="6150849"/>
                </a:cubicBezTo>
                <a:lnTo>
                  <a:pt x="11218565" y="6153150"/>
                </a:lnTo>
                <a:lnTo>
                  <a:pt x="732479" y="6153150"/>
                </a:lnTo>
                <a:lnTo>
                  <a:pt x="0" y="6152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5" name="Graphic 14" hidden="1">
            <a:extLst>
              <a:ext uri="{FF2B5EF4-FFF2-40B4-BE49-F238E27FC236}">
                <a16:creationId xmlns:a16="http://schemas.microsoft.com/office/drawing/2014/main" id="{A2218D35-116E-8153-354A-A6E99E131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7477" y="-214184"/>
            <a:ext cx="2066165" cy="3790815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 with medium confidence" hidden="1">
            <a:extLst>
              <a:ext uri="{FF2B5EF4-FFF2-40B4-BE49-F238E27FC236}">
                <a16:creationId xmlns:a16="http://schemas.microsoft.com/office/drawing/2014/main" id="{9132A00F-2C35-A6C6-E1AB-2CC3680605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-8170" y="0"/>
            <a:ext cx="12200170" cy="687922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CD36E32-2A40-D24A-8390-E02F52844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3429000"/>
            <a:ext cx="8917172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2226" y="1697394"/>
            <a:ext cx="7462444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pic>
        <p:nvPicPr>
          <p:cNvPr id="4" name="Pattern">
            <a:extLst>
              <a:ext uri="{FF2B5EF4-FFF2-40B4-BE49-F238E27FC236}">
                <a16:creationId xmlns:a16="http://schemas.microsoft.com/office/drawing/2014/main" id="{4D545818-D6DD-5899-FA21-137F0F41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40000"/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952"/>
          <a:stretch/>
        </p:blipFill>
        <p:spPr>
          <a:xfrm>
            <a:off x="1379" y="1417791"/>
            <a:ext cx="4041984" cy="4250610"/>
          </a:xfrm>
          <a:prstGeom prst="rect">
            <a:avLst/>
          </a:prstGeom>
        </p:spPr>
      </p:pic>
      <p:sp>
        <p:nvSpPr>
          <p:cNvPr id="5" name="Sub-heading">
            <a:extLst>
              <a:ext uri="{FF2B5EF4-FFF2-40B4-BE49-F238E27FC236}">
                <a16:creationId xmlns:a16="http://schemas.microsoft.com/office/drawing/2014/main" id="{E9D14674-E58C-AC8B-92E7-C82D828AC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42" y="1701054"/>
            <a:ext cx="3703121" cy="377784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6518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0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F0F078F-8A4E-A3A0-9754-9B7523B14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2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322BCAE-CD52-F05E-AB35-904BBB0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5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48016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88868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and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oon Banner">
            <a:extLst>
              <a:ext uri="{FF2B5EF4-FFF2-40B4-BE49-F238E27FC236}">
                <a16:creationId xmlns:a16="http://schemas.microsoft.com/office/drawing/2014/main" id="{27B3C7B2-3D0E-A7A9-4946-A4D6623DB66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10" name="SU Logo">
            <a:extLst>
              <a:ext uri="{FF2B5EF4-FFF2-40B4-BE49-F238E27FC236}">
                <a16:creationId xmlns:a16="http://schemas.microsoft.com/office/drawing/2014/main" id="{24C9EA30-79BC-2EF9-2B1B-F7FC424B42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30" y="272383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with maroo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pic>
        <p:nvPicPr>
          <p:cNvPr id="4" name="Maroon Banner">
            <a:extLst>
              <a:ext uri="{FF2B5EF4-FFF2-40B4-BE49-F238E27FC236}">
                <a16:creationId xmlns:a16="http://schemas.microsoft.com/office/drawing/2014/main" id="{011D927B-294B-9142-D12A-08A577F8979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6" name="SU Logo">
            <a:extLst>
              <a:ext uri="{FF2B5EF4-FFF2-40B4-BE49-F238E27FC236}">
                <a16:creationId xmlns:a16="http://schemas.microsoft.com/office/drawing/2014/main" id="{C79BD1A6-E2E5-8AFF-1C5E-4E48D9AD9C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C67055D-7861-6C38-2642-820C3E8B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7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12192000" cy="68580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954"/>
            <a:ext cx="4411640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8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maroon backgrou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FBB9BB2-B12A-6B43-D83C-0CF7C7398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4928" y="7654"/>
            <a:ext cx="2187072" cy="6866389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E75E6900-34EA-B252-FDC5-6373F9E10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3429000"/>
            <a:ext cx="8917172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BC7BE7-92CB-84E6-6352-F8D05593BD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332961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674"/>
            <a:ext cx="12190620" cy="5180748"/>
          </a:xfrm>
          <a:prstGeom prst="rect">
            <a:avLst/>
          </a:prstGeom>
        </p:spPr>
      </p:pic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5295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1701053"/>
            <a:ext cx="5546206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19918"/>
            <a:ext cx="5546208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2" y="1701053"/>
            <a:ext cx="5546208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19918"/>
            <a:ext cx="5546209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25377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3778" y="216396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619" y="1701053"/>
            <a:ext cx="3599998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1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45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5564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1701053"/>
            <a:ext cx="6474045" cy="4786833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404309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.Strip.Footer">
            <a:extLst>
              <a:ext uri="{FF2B5EF4-FFF2-40B4-BE49-F238E27FC236}">
                <a16:creationId xmlns:a16="http://schemas.microsoft.com/office/drawing/2014/main" id="{CA1C759E-C34F-40B0-240D-BD3B24826B0B}"/>
              </a:ext>
            </a:extLst>
          </p:cNvPr>
          <p:cNvSpPr/>
          <p:nvPr userDrawn="1"/>
        </p:nvSpPr>
        <p:spPr>
          <a:xfrm>
            <a:off x="0" y="6585222"/>
            <a:ext cx="12192000" cy="27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Medicine and Health Sciences ·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EyeNzululwazi</a:t>
            </a:r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ngezoNyango</a:t>
            </a:r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neMpilo</a:t>
            </a:r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 ·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Geneeskunde</a:t>
            </a:r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en</a:t>
            </a:r>
            <a:r>
              <a:rPr lang="en-GB" sz="1000" b="0" i="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Gesondheidswetenskappe</a:t>
            </a:r>
            <a:endParaRPr lang="en-GB" sz="1000" b="0" i="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" name="Gold line">
            <a:extLst>
              <a:ext uri="{FF2B5EF4-FFF2-40B4-BE49-F238E27FC236}">
                <a16:creationId xmlns:a16="http://schemas.microsoft.com/office/drawing/2014/main" id="{3693D1F9-4515-3318-7EC4-D360748AA11D}"/>
              </a:ext>
            </a:extLst>
          </p:cNvPr>
          <p:cNvCxnSpPr>
            <a:cxnSpLocks/>
          </p:cNvCxnSpPr>
          <p:nvPr userDrawn="1"/>
        </p:nvCxnSpPr>
        <p:spPr>
          <a:xfrm>
            <a:off x="0" y="6590156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708280"/>
            <a:ext cx="11511516" cy="478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9086DBD-5A09-A082-83CD-FF70F4F45CF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4456" y="1"/>
            <a:ext cx="2609737" cy="141083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9" y="265152"/>
            <a:ext cx="8903973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7" name="Straight Connector 16" hidden="1">
            <a:extLst>
              <a:ext uri="{FF2B5EF4-FFF2-40B4-BE49-F238E27FC236}">
                <a16:creationId xmlns:a16="http://schemas.microsoft.com/office/drawing/2014/main" id="{D5D9A9DC-00EF-2E31-9F03-326088DB4048}"/>
              </a:ext>
            </a:extLst>
          </p:cNvPr>
          <p:cNvCxnSpPr/>
          <p:nvPr userDrawn="1"/>
        </p:nvCxnSpPr>
        <p:spPr>
          <a:xfrm>
            <a:off x="-355601" y="1413743"/>
            <a:ext cx="1392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FFDA071B-3A7E-3265-CD6B-8B290A273793}"/>
              </a:ext>
            </a:extLst>
          </p:cNvPr>
          <p:cNvSpPr/>
          <p:nvPr userDrawn="1"/>
        </p:nvSpPr>
        <p:spPr>
          <a:xfrm>
            <a:off x="340242" y="354420"/>
            <a:ext cx="11511517" cy="61428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22D32F58-0A4C-7878-21CF-B413B294E22E}"/>
              </a:ext>
            </a:extLst>
          </p:cNvPr>
          <p:cNvSpPr/>
          <p:nvPr userDrawn="1"/>
        </p:nvSpPr>
        <p:spPr>
          <a:xfrm>
            <a:off x="9584456" y="313273"/>
            <a:ext cx="342272" cy="34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 hidden="1">
            <a:extLst>
              <a:ext uri="{FF2B5EF4-FFF2-40B4-BE49-F238E27FC236}">
                <a16:creationId xmlns:a16="http://schemas.microsoft.com/office/drawing/2014/main" id="{FA2AA88C-E7FB-D2AE-FFF2-E135C26E6D42}"/>
              </a:ext>
            </a:extLst>
          </p:cNvPr>
          <p:cNvCxnSpPr/>
          <p:nvPr userDrawn="1"/>
        </p:nvCxnSpPr>
        <p:spPr>
          <a:xfrm>
            <a:off x="9249110" y="-425303"/>
            <a:ext cx="0" cy="7549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BBA097D7-678A-F0BE-FE91-E7E8F3A9FBFD}"/>
              </a:ext>
            </a:extLst>
          </p:cNvPr>
          <p:cNvSpPr/>
          <p:nvPr userDrawn="1"/>
        </p:nvSpPr>
        <p:spPr>
          <a:xfrm>
            <a:off x="9262234" y="6504999"/>
            <a:ext cx="342272" cy="34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 hidden="1">
            <a:extLst>
              <a:ext uri="{FF2B5EF4-FFF2-40B4-BE49-F238E27FC236}">
                <a16:creationId xmlns:a16="http://schemas.microsoft.com/office/drawing/2014/main" id="{B48ACC47-CB5D-F4B3-89E0-DFC2258C411D}"/>
              </a:ext>
            </a:extLst>
          </p:cNvPr>
          <p:cNvCxnSpPr/>
          <p:nvPr userDrawn="1"/>
        </p:nvCxnSpPr>
        <p:spPr>
          <a:xfrm>
            <a:off x="-355058" y="1697394"/>
            <a:ext cx="1353234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697" r:id="rId3"/>
    <p:sldLayoutId id="2147483725" r:id="rId4"/>
    <p:sldLayoutId id="2147483712" r:id="rId5"/>
    <p:sldLayoutId id="2147483716" r:id="rId6"/>
    <p:sldLayoutId id="2147483741" r:id="rId7"/>
    <p:sldLayoutId id="2147483729" r:id="rId8"/>
    <p:sldLayoutId id="2147483769" r:id="rId9"/>
    <p:sldLayoutId id="2147483768" r:id="rId10"/>
    <p:sldLayoutId id="2147483757" r:id="rId11"/>
    <p:sldLayoutId id="2147483760" r:id="rId12"/>
    <p:sldLayoutId id="2147483761" r:id="rId13"/>
    <p:sldLayoutId id="2147483764" r:id="rId14"/>
    <p:sldLayoutId id="2147483756" r:id="rId15"/>
    <p:sldLayoutId id="2147483765" r:id="rId16"/>
    <p:sldLayoutId id="2147483766" r:id="rId17"/>
    <p:sldLayoutId id="2147483755" r:id="rId18"/>
    <p:sldLayoutId id="21474837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4ABA86-AFB5-7B73-8384-570B019D6C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/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394884-670C-8A61-70B0-978E7260D29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171" y="-214184"/>
            <a:ext cx="12461813" cy="3790815"/>
            <a:chOff x="-8171" y="-214184"/>
            <a:chExt cx="12461813" cy="3790815"/>
          </a:xfrm>
        </p:grpSpPr>
        <p:pic>
          <p:nvPicPr>
            <p:cNvPr id="6" name="Curve">
              <a:extLst>
                <a:ext uri="{FF2B5EF4-FFF2-40B4-BE49-F238E27FC236}">
                  <a16:creationId xmlns:a16="http://schemas.microsoft.com/office/drawing/2014/main" id="{4B145556-C34D-0A7E-FEAA-8279605635E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87477" y="-214184"/>
              <a:ext cx="2066165" cy="3790815"/>
            </a:xfrm>
            <a:prstGeom prst="rect">
              <a:avLst/>
            </a:prstGeom>
          </p:spPr>
        </p:pic>
        <p:sp>
          <p:nvSpPr>
            <p:cNvPr id="7" name="Gradient overlay">
              <a:extLst>
                <a:ext uri="{FF2B5EF4-FFF2-40B4-BE49-F238E27FC236}">
                  <a16:creationId xmlns:a16="http://schemas.microsoft.com/office/drawing/2014/main" id="{BBF4A260-9609-C766-0148-09606B5717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8171" y="1"/>
              <a:ext cx="12200169" cy="2099143"/>
            </a:xfrm>
            <a:prstGeom prst="rect">
              <a:avLst/>
            </a:prstGeom>
            <a:gradFill flip="none" rotWithShape="1">
              <a:gsLst>
                <a:gs pos="50000">
                  <a:schemeClr val="bg1">
                    <a:alpha val="0"/>
                    <a:lumMod val="0"/>
                  </a:schemeClr>
                </a:gs>
                <a:gs pos="100000">
                  <a:srgbClr val="000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8" name="SU Logo">
              <a:extLst>
                <a:ext uri="{FF2B5EF4-FFF2-40B4-BE49-F238E27FC236}">
                  <a16:creationId xmlns:a16="http://schemas.microsoft.com/office/drawing/2014/main" id="{FF0CBA08-0C0D-34E3-8B57-1EEA0965320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51" y="-1166"/>
              <a:ext cx="2780212" cy="1502988"/>
            </a:xfrm>
            <a:prstGeom prst="rect">
              <a:avLst/>
            </a:prstGeom>
          </p:spPr>
        </p:pic>
      </p:grpSp>
      <p:sp>
        <p:nvSpPr>
          <p:cNvPr id="11" name="Photo by ...">
            <a:extLst>
              <a:ext uri="{FF2B5EF4-FFF2-40B4-BE49-F238E27FC236}">
                <a16:creationId xmlns:a16="http://schemas.microsoft.com/office/drawing/2014/main" id="{B71CAEA3-7A36-C917-B9FD-CB9224C5AD22}"/>
              </a:ext>
            </a:extLst>
          </p:cNvPr>
          <p:cNvSpPr txBox="1"/>
          <p:nvPr/>
        </p:nvSpPr>
        <p:spPr>
          <a:xfrm>
            <a:off x="9987402" y="5888548"/>
            <a:ext cx="1433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69C26410-A061-FA65-B6D5-1CF6094FCB52}"/>
              </a:ext>
            </a:extLst>
          </p:cNvPr>
          <p:cNvSpPr/>
          <p:nvPr/>
        </p:nvSpPr>
        <p:spPr>
          <a:xfrm flipV="1">
            <a:off x="-8171" y="3015848"/>
            <a:ext cx="9856026" cy="2290526"/>
          </a:xfrm>
          <a:prstGeom prst="round1Rect">
            <a:avLst>
              <a:gd name="adj" fmla="val 32213"/>
            </a:avLst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F79EAB59-C86C-9379-6C09-EEBA9941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3015849"/>
            <a:ext cx="8917172" cy="2290526"/>
          </a:xfrm>
        </p:spPr>
        <p:txBody>
          <a:bodyPr>
            <a:normAutofit/>
          </a:bodyPr>
          <a:lstStyle/>
          <a:p>
            <a:r>
              <a:rPr lang="en-US" sz="5400" dirty="0"/>
              <a:t>Measuring VQ Mismatch</a:t>
            </a:r>
            <a:br>
              <a:rPr lang="en-US" sz="5400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sz="2000" dirty="0"/>
              <a:t>Saadiq Moolla</a:t>
            </a:r>
            <a:br>
              <a:rPr lang="en-US" sz="2000" dirty="0"/>
            </a:br>
            <a:r>
              <a:rPr lang="en-US" sz="1400" dirty="0"/>
              <a:t>Post-TB CARE</a:t>
            </a:r>
            <a:br>
              <a:rPr lang="en-US" sz="1400" dirty="0"/>
            </a:br>
            <a:r>
              <a:rPr lang="en-US" sz="1400" dirty="0"/>
              <a:t>Stellenbosch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C7671-2347-BCB2-8482-E7025B1E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82C5F5-5459-0ACD-BBDD-50823B49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86" y="1718039"/>
            <a:ext cx="6298144" cy="4492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252D6E-0865-5D04-B62A-D5135DFA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VQ Mismatch in</a:t>
            </a:r>
            <a:br>
              <a:rPr lang="en-ZA" dirty="0"/>
            </a:br>
            <a:r>
              <a:rPr lang="en-ZA" dirty="0"/>
              <a:t>Diseased Lung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8E5B8-D365-2F84-86E7-3F9854AD8C2A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109252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45B38D-4A60-80AB-56FE-7CF58CAA8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38575"/>
              </p:ext>
            </p:extLst>
          </p:nvPr>
        </p:nvGraphicFramePr>
        <p:xfrm>
          <a:off x="339725" y="1697038"/>
          <a:ext cx="11504613" cy="366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871">
                  <a:extLst>
                    <a:ext uri="{9D8B030D-6E8A-4147-A177-3AD203B41FA5}">
                      <a16:colId xmlns:a16="http://schemas.microsoft.com/office/drawing/2014/main" val="1496548096"/>
                    </a:ext>
                  </a:extLst>
                </a:gridCol>
                <a:gridCol w="3834871">
                  <a:extLst>
                    <a:ext uri="{9D8B030D-6E8A-4147-A177-3AD203B41FA5}">
                      <a16:colId xmlns:a16="http://schemas.microsoft.com/office/drawing/2014/main" val="4269470281"/>
                    </a:ext>
                  </a:extLst>
                </a:gridCol>
                <a:gridCol w="3834871">
                  <a:extLst>
                    <a:ext uri="{9D8B030D-6E8A-4147-A177-3AD203B41FA5}">
                      <a16:colId xmlns:a16="http://schemas.microsoft.com/office/drawing/2014/main" val="386983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Lung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Pulmonary Vascular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Miscellaneous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9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COPD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Asthma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Bronchiectasis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ILD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Pneumonia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Atelectasis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PE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PH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PAVMs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Older age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PPV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766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25C2741-B26C-BFDE-5370-731E8EF3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Causes of VQ Mismatch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C189-14F7-85BB-E449-8FEB22868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sz="1000" dirty="0"/>
              <a:t>10.4103/0970-2113.197116</a:t>
            </a:r>
          </a:p>
        </p:txBody>
      </p:sp>
    </p:spTree>
    <p:extLst>
      <p:ext uri="{BB962C8B-B14F-4D97-AF65-F5344CB8AC3E}">
        <p14:creationId xmlns:p14="http://schemas.microsoft.com/office/powerpoint/2010/main" val="368429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B4FB2-3B57-FDFE-77E0-43344F93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697394"/>
            <a:ext cx="7357731" cy="378150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A lung with VQ mismatch is less able to transfer O</a:t>
            </a:r>
            <a:r>
              <a:rPr lang="en-ZA" baseline="-25000" dirty="0"/>
              <a:t>2</a:t>
            </a:r>
            <a:r>
              <a:rPr lang="en-ZA" dirty="0"/>
              <a:t> and CO</a:t>
            </a:r>
            <a:r>
              <a:rPr lang="en-ZA" baseline="-25000" dirty="0"/>
              <a:t>2</a:t>
            </a:r>
          </a:p>
          <a:p>
            <a:r>
              <a:rPr lang="en-ZA" dirty="0"/>
              <a:t>Less blood flow comes from poorly perfused units with higher P</a:t>
            </a:r>
            <a:r>
              <a:rPr lang="en-ZA" baseline="-25000" dirty="0"/>
              <a:t>A</a:t>
            </a:r>
            <a:r>
              <a:rPr lang="en-ZA" dirty="0"/>
              <a:t>O</a:t>
            </a:r>
            <a:r>
              <a:rPr lang="en-ZA" baseline="-25000" dirty="0"/>
              <a:t>2</a:t>
            </a:r>
          </a:p>
          <a:p>
            <a:r>
              <a:rPr lang="en-ZA" dirty="0"/>
              <a:t>Relatively less ventilation of well-perfused units with lower P</a:t>
            </a:r>
            <a:r>
              <a:rPr lang="en-ZA" baseline="-25000" dirty="0"/>
              <a:t>A</a:t>
            </a:r>
            <a:r>
              <a:rPr lang="en-ZA" dirty="0"/>
              <a:t>O</a:t>
            </a:r>
            <a:r>
              <a:rPr lang="en-ZA" baseline="-25000" dirty="0"/>
              <a:t>2</a:t>
            </a:r>
          </a:p>
          <a:p>
            <a:r>
              <a:rPr lang="en-ZA" dirty="0"/>
              <a:t>High VQ units add little to O</a:t>
            </a:r>
            <a:r>
              <a:rPr lang="en-ZA" baseline="-25000" dirty="0"/>
              <a:t>2</a:t>
            </a:r>
            <a:r>
              <a:rPr lang="en-ZA" dirty="0"/>
              <a:t> content of blood as Hb saturated</a:t>
            </a:r>
          </a:p>
          <a:p>
            <a:pPr lvl="1"/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removal increases linearly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D6AE06-A2B3-DE2F-0265-FE06BD8B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Effect of VQ Mismatch on Gas Exchange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69E3C-1F0D-5AF8-5DB9-D9BB4CD9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sz="1000" dirty="0"/>
              <a:t>10.1183/09031936.00037014</a:t>
            </a:r>
          </a:p>
          <a:p>
            <a:r>
              <a:rPr lang="en-ZA" sz="1000" dirty="0"/>
              <a:t>10.1080/15412550802522783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195F0-D37D-CCD7-41DB-8565B1A7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01" y="2119129"/>
            <a:ext cx="4001058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7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EA78A-C9AD-4497-877C-D11DEEFA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Hypoxic pulmonary vasoconstriction</a:t>
            </a:r>
          </a:p>
          <a:p>
            <a:pPr lvl="1"/>
            <a:r>
              <a:rPr lang="en-ZA" dirty="0"/>
              <a:t>↓ blood flow to low VQ units</a:t>
            </a:r>
          </a:p>
          <a:p>
            <a:pPr lvl="1"/>
            <a:r>
              <a:rPr lang="en-ZA" dirty="0"/>
              <a:t>In atelectasis, can ↓ blood flow ~50%</a:t>
            </a:r>
          </a:p>
          <a:p>
            <a:pPr lvl="1"/>
            <a:r>
              <a:rPr lang="en-ZA" dirty="0"/>
              <a:t>Less effective with ↑ region of lung involved</a:t>
            </a:r>
          </a:p>
          <a:p>
            <a:pPr lvl="1"/>
            <a:r>
              <a:rPr lang="en-ZA" dirty="0"/>
              <a:t>↑ PAP</a:t>
            </a:r>
          </a:p>
          <a:p>
            <a:r>
              <a:rPr lang="en-ZA" dirty="0"/>
              <a:t>Hypoxic bronchodilation</a:t>
            </a:r>
          </a:p>
          <a:p>
            <a:r>
              <a:rPr lang="en-ZA" dirty="0"/>
              <a:t>Increased ventilatory drive</a:t>
            </a:r>
          </a:p>
          <a:p>
            <a:pPr lvl="1"/>
            <a:r>
              <a:rPr lang="en-ZA" dirty="0"/>
              <a:t>↓ PCO2 through ↑</a:t>
            </a:r>
            <a:r>
              <a:rPr lang="en-ZA" b="1" dirty="0"/>
              <a:t> </a:t>
            </a:r>
            <a:r>
              <a:rPr lang="en-ZA" dirty="0"/>
              <a:t>ventilation</a:t>
            </a:r>
          </a:p>
          <a:p>
            <a:pPr lvl="1"/>
            <a:r>
              <a:rPr lang="en-ZA" dirty="0"/>
              <a:t>Minimal ↑ PO2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37C0D-6609-9A4B-A1B1-655D3DA4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Compensatory Mechanisms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26DEF-508B-DDF9-53A2-8BB2075A1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977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3A69-769D-443B-AC64-9703AB8B9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85B944-A151-18E5-A604-3A072F70B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17563"/>
              </p:ext>
            </p:extLst>
          </p:nvPr>
        </p:nvGraphicFramePr>
        <p:xfrm>
          <a:off x="339725" y="1697038"/>
          <a:ext cx="11504613" cy="284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871">
                  <a:extLst>
                    <a:ext uri="{9D8B030D-6E8A-4147-A177-3AD203B41FA5}">
                      <a16:colId xmlns:a16="http://schemas.microsoft.com/office/drawing/2014/main" val="1496548096"/>
                    </a:ext>
                  </a:extLst>
                </a:gridCol>
                <a:gridCol w="3834871">
                  <a:extLst>
                    <a:ext uri="{9D8B030D-6E8A-4147-A177-3AD203B41FA5}">
                      <a16:colId xmlns:a16="http://schemas.microsoft.com/office/drawing/2014/main" val="4269470281"/>
                    </a:ext>
                  </a:extLst>
                </a:gridCol>
                <a:gridCol w="3834871">
                  <a:extLst>
                    <a:ext uri="{9D8B030D-6E8A-4147-A177-3AD203B41FA5}">
                      <a16:colId xmlns:a16="http://schemas.microsoft.com/office/drawing/2014/main" val="386983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Quantitative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Imaging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Functional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9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Alveolar-Arterial O</a:t>
                      </a:r>
                      <a:r>
                        <a:rPr lang="en-ZA" baseline="-25000" dirty="0"/>
                        <a:t>2</a:t>
                      </a:r>
                      <a:r>
                        <a:rPr lang="en-ZA" dirty="0"/>
                        <a:t> Tension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dirty="0"/>
                        <a:t>Difference (P</a:t>
                      </a:r>
                      <a:r>
                        <a:rPr lang="en-ZA" baseline="-25000" dirty="0"/>
                        <a:t>A-a</a:t>
                      </a:r>
                      <a:r>
                        <a:rPr lang="en-ZA" dirty="0"/>
                        <a:t>O</a:t>
                      </a:r>
                      <a:r>
                        <a:rPr lang="en-ZA" baseline="-25000" dirty="0"/>
                        <a:t>2</a:t>
                      </a:r>
                      <a:r>
                        <a:rPr lang="en-ZA" dirty="0"/>
                        <a:t>)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Venous Admixture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Wasted Ventilation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</a:t>
                      </a:r>
                      <a:r>
                        <a:rPr lang="en-ZA" baseline="-25000" dirty="0"/>
                        <a:t>a</a:t>
                      </a:r>
                      <a:r>
                        <a:rPr lang="en-ZA" dirty="0"/>
                        <a:t>CO2-P</a:t>
                      </a:r>
                      <a:r>
                        <a:rPr lang="en-ZA" baseline="-25000" dirty="0"/>
                        <a:t>ET</a:t>
                      </a:r>
                      <a:r>
                        <a:rPr lang="en-ZA" dirty="0"/>
                        <a:t>CO</a:t>
                      </a:r>
                      <a:r>
                        <a:rPr lang="en-ZA" baseline="-25000" dirty="0"/>
                        <a:t>2</a:t>
                      </a:r>
                      <a:r>
                        <a:rPr lang="en-ZA" dirty="0"/>
                        <a:t>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SPECT Scan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PET Scan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Multiple Inert Gas Elimination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dirty="0"/>
                        <a:t>Technique (MIGET)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ZA" dirty="0"/>
                        <a:t>Three-Compartment Model (Riley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dirty="0"/>
                        <a:t>Method)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766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E682FD-6324-EAEE-C5CB-CDC8610D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Measuring VQ Mismatch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5C412-D220-EE87-1AF6-1B053DF6D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sz="1000" dirty="0"/>
              <a:t>10.1183/09031936.00037014 </a:t>
            </a:r>
          </a:p>
          <a:p>
            <a:r>
              <a:rPr lang="en-ZA" sz="1000" dirty="0"/>
              <a:t>https://derangedphysiology.com/main/cicm-primary-exam/respiratory-system/Chapter-0731/methods-measuring-ventilation-perfusion-mismatch</a:t>
            </a:r>
          </a:p>
        </p:txBody>
      </p:sp>
    </p:spTree>
    <p:extLst>
      <p:ext uri="{BB962C8B-B14F-4D97-AF65-F5344CB8AC3E}">
        <p14:creationId xmlns:p14="http://schemas.microsoft.com/office/powerpoint/2010/main" val="232429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FCD54-EE85-5FFB-3A7E-64E4D615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697394"/>
            <a:ext cx="8006317" cy="378150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In health, difference between alveolar and arterial PO</a:t>
            </a:r>
            <a:r>
              <a:rPr lang="en-ZA" baseline="-25000" dirty="0"/>
              <a:t>2</a:t>
            </a:r>
            <a:r>
              <a:rPr lang="en-ZA" dirty="0"/>
              <a:t> is small</a:t>
            </a:r>
          </a:p>
          <a:p>
            <a:pPr lvl="1"/>
            <a:r>
              <a:rPr lang="en-ZA" dirty="0"/>
              <a:t>Venous admixture</a:t>
            </a:r>
          </a:p>
          <a:p>
            <a:pPr lvl="1"/>
            <a:r>
              <a:rPr lang="en-ZA" dirty="0"/>
              <a:t>&lt; 15 mmHg (&lt; 2 kPa)</a:t>
            </a:r>
          </a:p>
          <a:p>
            <a:pPr lvl="1"/>
            <a:r>
              <a:rPr lang="en-ZA" dirty="0"/>
              <a:t>(age / 4) + 4</a:t>
            </a:r>
          </a:p>
          <a:p>
            <a:pPr lvl="1"/>
            <a:r>
              <a:rPr lang="en-ZA" dirty="0"/>
              <a:t>(age + 10) / 4</a:t>
            </a:r>
          </a:p>
          <a:p>
            <a:pPr lvl="1"/>
            <a:r>
              <a:rPr lang="en-ZA" dirty="0"/>
              <a:t>↑ with age</a:t>
            </a:r>
          </a:p>
          <a:p>
            <a:r>
              <a:rPr lang="en-ZA" dirty="0"/>
              <a:t>P</a:t>
            </a:r>
            <a:r>
              <a:rPr lang="en-ZA" baseline="-25000" dirty="0"/>
              <a:t>a</a:t>
            </a:r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measured by ABG</a:t>
            </a:r>
          </a:p>
          <a:p>
            <a:r>
              <a:rPr lang="en-ZA" dirty="0"/>
              <a:t>P</a:t>
            </a:r>
            <a:r>
              <a:rPr lang="en-ZA" baseline="-25000" dirty="0"/>
              <a:t>A</a:t>
            </a:r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calculated from alveolar gas equation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27B9E-408A-E391-BD1F-1BD3883E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Alveolar-Arterial O2 Tension Difference (PA-aO2)</a:t>
            </a:r>
            <a:br>
              <a:rPr lang="pt-BR" dirty="0"/>
            </a:b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631A5-A959-294B-1D9B-470D31EAF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sz="1000" dirty="0"/>
              <a:t>West’s Respiratory Physiology (10</a:t>
            </a:r>
            <a:r>
              <a:rPr lang="en-ZA" sz="1000" baseline="30000" dirty="0"/>
              <a:t>th</a:t>
            </a:r>
            <a:r>
              <a:rPr lang="en-ZA" sz="1000" dirty="0"/>
              <a:t> 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5684E-F39B-7797-FD76-1DDF8E7C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82" y="2854617"/>
            <a:ext cx="3534268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4331EE-D8F5-305B-DF7F-BB832A482A2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62306" y="1701053"/>
            <a:ext cx="5089452" cy="47889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ZA" i="0" dirty="0"/>
              <a:t>P</a:t>
            </a:r>
            <a:r>
              <a:rPr lang="en-ZA" i="0" baseline="-25000" dirty="0"/>
              <a:t>I</a:t>
            </a:r>
            <a:r>
              <a:rPr lang="en-ZA" i="0" dirty="0"/>
              <a:t>O</a:t>
            </a:r>
            <a:r>
              <a:rPr lang="en-ZA" i="0" baseline="-25000" dirty="0"/>
              <a:t>2</a:t>
            </a:r>
            <a:r>
              <a:rPr lang="en-ZA" i="0" dirty="0"/>
              <a:t>: (</a:t>
            </a:r>
            <a:r>
              <a:rPr lang="en-ZA" i="0" dirty="0" err="1"/>
              <a:t>P</a:t>
            </a:r>
            <a:r>
              <a:rPr lang="en-ZA" i="0" baseline="-25000" dirty="0" err="1"/>
              <a:t>atm</a:t>
            </a:r>
            <a:r>
              <a:rPr lang="en-ZA" i="0" dirty="0"/>
              <a:t> – P</a:t>
            </a:r>
            <a:r>
              <a:rPr lang="en-ZA" i="0" baseline="-25000" dirty="0"/>
              <a:t>H2O</a:t>
            </a:r>
            <a:r>
              <a:rPr lang="en-ZA" i="0" dirty="0"/>
              <a:t>) x F</a:t>
            </a:r>
            <a:r>
              <a:rPr lang="en-ZA" i="0" baseline="-25000" dirty="0"/>
              <a:t>i</a:t>
            </a:r>
            <a:r>
              <a:rPr lang="en-ZA" i="0" dirty="0"/>
              <a:t>O</a:t>
            </a:r>
            <a:r>
              <a:rPr lang="en-ZA" i="0" baseline="-25000" dirty="0"/>
              <a:t>2</a:t>
            </a:r>
          </a:p>
          <a:p>
            <a:pPr>
              <a:lnSpc>
                <a:spcPct val="200000"/>
              </a:lnSpc>
            </a:pPr>
            <a:r>
              <a:rPr lang="en-ZA" i="0" dirty="0"/>
              <a:t>R: respiratory exchange ratio</a:t>
            </a:r>
          </a:p>
          <a:p>
            <a:pPr marL="1028700" lvl="1" indent="-342900"/>
            <a:r>
              <a:rPr lang="en-ZA" i="0" dirty="0"/>
              <a:t>0.8</a:t>
            </a:r>
          </a:p>
          <a:p>
            <a:pPr marL="1028700" lvl="1" indent="-342900"/>
            <a:r>
              <a:rPr lang="en-ZA" i="0" dirty="0"/>
              <a:t>measured</a:t>
            </a:r>
          </a:p>
          <a:p>
            <a:pPr>
              <a:lnSpc>
                <a:spcPct val="200000"/>
              </a:lnSpc>
            </a:pPr>
            <a:r>
              <a:rPr lang="en-ZA" i="0" dirty="0"/>
              <a:t>F: correction factor (0)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EBDB0-BD2E-4487-BEF1-12CF72B4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701053"/>
            <a:ext cx="6422065" cy="47889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ZA" dirty="0"/>
              <a:t>P</a:t>
            </a:r>
            <a:r>
              <a:rPr lang="en-ZA" baseline="-25000" dirty="0"/>
              <a:t>A</a:t>
            </a:r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	  =	P</a:t>
            </a:r>
            <a:r>
              <a:rPr lang="en-ZA" baseline="-25000" dirty="0"/>
              <a:t>I</a:t>
            </a:r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– (P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/ R) + F</a:t>
            </a:r>
          </a:p>
          <a:p>
            <a:pPr>
              <a:lnSpc>
                <a:spcPct val="200000"/>
              </a:lnSpc>
            </a:pPr>
            <a:r>
              <a:rPr lang="en-ZA" dirty="0"/>
              <a:t>	  =	P</a:t>
            </a:r>
            <a:r>
              <a:rPr lang="en-ZA" baseline="-25000" dirty="0"/>
              <a:t>I</a:t>
            </a:r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– (P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/ 0.8)</a:t>
            </a:r>
          </a:p>
          <a:p>
            <a:pPr>
              <a:lnSpc>
                <a:spcPct val="200000"/>
              </a:lnSpc>
            </a:pPr>
            <a:r>
              <a:rPr lang="en-ZA" dirty="0"/>
              <a:t>	  =	(760 – 47) x 0.21 – (40 / 0.8)</a:t>
            </a:r>
          </a:p>
          <a:p>
            <a:pPr>
              <a:lnSpc>
                <a:spcPct val="200000"/>
              </a:lnSpc>
            </a:pPr>
            <a:r>
              <a:rPr lang="en-ZA" dirty="0"/>
              <a:t>	  =	150 – 50</a:t>
            </a:r>
          </a:p>
          <a:p>
            <a:pPr>
              <a:lnSpc>
                <a:spcPct val="200000"/>
              </a:lnSpc>
            </a:pPr>
            <a:r>
              <a:rPr lang="en-ZA" dirty="0"/>
              <a:t>	  =	100 mmHg (13.3 kPa)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BBACAD3-8973-AE83-3ECA-C5124CA5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1" y="272383"/>
            <a:ext cx="11495049" cy="1019176"/>
          </a:xfrm>
        </p:spPr>
        <p:txBody>
          <a:bodyPr/>
          <a:lstStyle/>
          <a:p>
            <a:r>
              <a:rPr lang="en-ZA" dirty="0"/>
              <a:t>Alveolar Gas Equation</a:t>
            </a:r>
          </a:p>
        </p:txBody>
      </p:sp>
    </p:spTree>
    <p:extLst>
      <p:ext uri="{BB962C8B-B14F-4D97-AF65-F5344CB8AC3E}">
        <p14:creationId xmlns:p14="http://schemas.microsoft.com/office/powerpoint/2010/main" val="425976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D1F7F-2FD2-A55B-C8EE-BF0304409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5781" y="1955431"/>
            <a:ext cx="6432696" cy="29471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6AFDAE-A665-DAE7-469F-6F5B5BBD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Normal A-a gradient varies at different 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F228F-771E-FDC9-83FF-3F2ACC6E3DA3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10.1183/09031936.00037014</a:t>
            </a:r>
          </a:p>
        </p:txBody>
      </p:sp>
    </p:spTree>
    <p:extLst>
      <p:ext uri="{BB962C8B-B14F-4D97-AF65-F5344CB8AC3E}">
        <p14:creationId xmlns:p14="http://schemas.microsoft.com/office/powerpoint/2010/main" val="29983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80F994-6454-CBBA-8877-C2D5FB9E2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84910"/>
              </p:ext>
            </p:extLst>
          </p:nvPr>
        </p:nvGraphicFramePr>
        <p:xfrm>
          <a:off x="339725" y="1697038"/>
          <a:ext cx="11504612" cy="27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52306">
                  <a:extLst>
                    <a:ext uri="{9D8B030D-6E8A-4147-A177-3AD203B41FA5}">
                      <a16:colId xmlns:a16="http://schemas.microsoft.com/office/drawing/2014/main" val="1139737772"/>
                    </a:ext>
                  </a:extLst>
                </a:gridCol>
                <a:gridCol w="5752306">
                  <a:extLst>
                    <a:ext uri="{9D8B030D-6E8A-4147-A177-3AD203B41FA5}">
                      <a16:colId xmlns:a16="http://schemas.microsoft.com/office/drawing/2014/main" val="2208032090"/>
                    </a:ext>
                  </a:extLst>
                </a:gridCol>
              </a:tblGrid>
              <a:tr h="55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Low F</a:t>
                      </a:r>
                      <a:r>
                        <a:rPr lang="en-ZA" baseline="-25000" dirty="0"/>
                        <a:t>i</a:t>
                      </a:r>
                      <a:r>
                        <a:rPr lang="en-ZA" dirty="0"/>
                        <a:t>O</a:t>
                      </a:r>
                      <a:r>
                        <a:rPr lang="en-ZA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104124"/>
                  </a:ext>
                </a:extLst>
              </a:tr>
              <a:tr h="554400">
                <a:tc>
                  <a:txBody>
                    <a:bodyPr/>
                    <a:lstStyle/>
                    <a:p>
                      <a:r>
                        <a:rPr lang="en-ZA" dirty="0"/>
                        <a:t>Hypoventilation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038452"/>
                  </a:ext>
                </a:extLst>
              </a:tr>
              <a:tr h="554400">
                <a:tc>
                  <a:txBody>
                    <a:bodyPr/>
                    <a:lstStyle/>
                    <a:p>
                      <a:r>
                        <a:rPr lang="en-ZA" dirty="0"/>
                        <a:t>Diffusion limitation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037131"/>
                  </a:ext>
                </a:extLst>
              </a:tr>
              <a:tr h="554400">
                <a:tc>
                  <a:txBody>
                    <a:bodyPr/>
                    <a:lstStyle/>
                    <a:p>
                      <a:r>
                        <a:rPr lang="en-ZA" dirty="0"/>
                        <a:t>Shunt </a:t>
                      </a:r>
                      <a:r>
                        <a:rPr lang="en-ZA" sz="1000" dirty="0"/>
                        <a:t>(no improvement with supplemental O</a:t>
                      </a:r>
                      <a:r>
                        <a:rPr lang="en-ZA" sz="1000" baseline="-25000" dirty="0"/>
                        <a:t>2</a:t>
                      </a:r>
                      <a:r>
                        <a:rPr lang="en-ZA" sz="1000" dirty="0"/>
                        <a:t>)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022424"/>
                  </a:ext>
                </a:extLst>
              </a:tr>
              <a:tr h="554400">
                <a:tc>
                  <a:txBody>
                    <a:bodyPr/>
                    <a:lstStyle/>
                    <a:p>
                      <a:r>
                        <a:rPr lang="en-ZA" dirty="0"/>
                        <a:t>VQ mismatch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43857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40B41FE-B6EC-F37B-E2CF-4650B24C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Increased A-a Gradient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2989C-8A27-74A6-D325-85E41F93B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421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AF22A-562D-5D14-589A-FF0AB876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0" y="0"/>
            <a:ext cx="8040222" cy="213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65DC46-945D-8759-06C1-FCF8E773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7" y="2832279"/>
            <a:ext cx="3143689" cy="2724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FA704-935E-953B-F257-6DD2E28D5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50" y="2918538"/>
            <a:ext cx="3219899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57564F-E2BF-40A9-484B-69B69316C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792" y="2918538"/>
            <a:ext cx="2972163" cy="25128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E844F-84A3-50E6-B2EC-3FB643E18304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10.1111/j.1440-1681.2008.04971.x</a:t>
            </a:r>
          </a:p>
        </p:txBody>
      </p:sp>
    </p:spTree>
    <p:extLst>
      <p:ext uri="{BB962C8B-B14F-4D97-AF65-F5344CB8AC3E}">
        <p14:creationId xmlns:p14="http://schemas.microsoft.com/office/powerpoint/2010/main" val="127007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CF4A5-CD40-E484-B779-CD023E5E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Transport</a:t>
            </a:r>
            <a:br>
              <a:rPr lang="en-ZA" dirty="0"/>
            </a:br>
            <a:r>
              <a:rPr lang="en-ZA" dirty="0"/>
              <a:t>to the Tissues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1D4A50-479C-8FAB-C1CF-4E4FD79D6C41}"/>
              </a:ext>
            </a:extLst>
          </p:cNvPr>
          <p:cNvGrpSpPr/>
          <p:nvPr/>
        </p:nvGrpSpPr>
        <p:grpSpPr>
          <a:xfrm>
            <a:off x="5725013" y="1299865"/>
            <a:ext cx="5696745" cy="4258269"/>
            <a:chOff x="5725013" y="1299865"/>
            <a:chExt cx="5696745" cy="425826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3A29FB-A2AB-2193-58DB-17844C90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5013" y="1299865"/>
              <a:ext cx="5696745" cy="42582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AC1C5E-05B0-410D-C40F-040C5C0DD3C7}"/>
                </a:ext>
              </a:extLst>
            </p:cNvPr>
            <p:cNvSpPr txBox="1"/>
            <p:nvPr/>
          </p:nvSpPr>
          <p:spPr>
            <a:xfrm>
              <a:off x="7060019" y="1824199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/>
                <a:t>20 kPa</a:t>
              </a:r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26CFA433-A9CB-9037-8E03-500461562977}"/>
                </a:ext>
              </a:extLst>
            </p:cNvPr>
            <p:cNvCxnSpPr/>
            <p:nvPr/>
          </p:nvCxnSpPr>
          <p:spPr>
            <a:xfrm rot="5400000">
              <a:off x="6889900" y="2041451"/>
              <a:ext cx="265814" cy="159489"/>
            </a:xfrm>
            <a:prstGeom prst="curvedConnector3">
              <a:avLst>
                <a:gd name="adj1" fmla="val -200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DCE793-E141-EAC5-7A53-CA2D02B2618A}"/>
                </a:ext>
              </a:extLst>
            </p:cNvPr>
            <p:cNvSpPr txBox="1"/>
            <p:nvPr/>
          </p:nvSpPr>
          <p:spPr>
            <a:xfrm>
              <a:off x="9349561" y="3231243"/>
              <a:ext cx="77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13 kPa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4B48B080-2E68-E9DC-A574-03699428B8E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48307" y="3231243"/>
              <a:ext cx="354420" cy="164090"/>
            </a:xfrm>
            <a:prstGeom prst="curvedConnector3">
              <a:avLst>
                <a:gd name="adj1" fmla="val 95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9145B39-8392-67F6-C207-3F2C0E315DD4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100324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563B2-637B-E1DC-15CA-7F40FA8B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0" y="0"/>
            <a:ext cx="6514213" cy="2433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AD8CB-2809-7B40-B096-9D358E75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3" y="2804812"/>
            <a:ext cx="4228215" cy="3344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D3A07-BCDC-EDAF-3879-4B44E0E74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633" y="2433768"/>
            <a:ext cx="3200847" cy="4086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91BFE-0815-E76D-0C6C-2C6AF6F1D84E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Am J Emerg Med 1998;16:333-33</a:t>
            </a:r>
          </a:p>
        </p:txBody>
      </p:sp>
    </p:spTree>
    <p:extLst>
      <p:ext uri="{BB962C8B-B14F-4D97-AF65-F5344CB8AC3E}">
        <p14:creationId xmlns:p14="http://schemas.microsoft.com/office/powerpoint/2010/main" val="3554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E3FCE-DBBE-CD26-3563-F3FE3EEF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062"/>
          <a:stretch>
            <a:fillRect/>
          </a:stretch>
        </p:blipFill>
        <p:spPr>
          <a:xfrm>
            <a:off x="347907" y="0"/>
            <a:ext cx="791638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E203F-C948-D076-8504-AFA879767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7" y="2976618"/>
            <a:ext cx="5544324" cy="2372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C3CBF-F395-C678-58AF-6CD753779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71" y="2707389"/>
            <a:ext cx="5716772" cy="2910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B703A-3FCC-B34A-49AC-661537BD54D3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10.1371/journal.pone.0318377</a:t>
            </a:r>
          </a:p>
        </p:txBody>
      </p:sp>
    </p:spTree>
    <p:extLst>
      <p:ext uri="{BB962C8B-B14F-4D97-AF65-F5344CB8AC3E}">
        <p14:creationId xmlns:p14="http://schemas.microsoft.com/office/powerpoint/2010/main" val="214782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B37E27-4896-7906-706A-A41E76BD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0" y="0"/>
            <a:ext cx="6873096" cy="6326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151B49-BBEB-F8DC-CFAC-7675F0A0A4F7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10.1378/chest.11080</a:t>
            </a:r>
          </a:p>
        </p:txBody>
      </p:sp>
    </p:spTree>
    <p:extLst>
      <p:ext uri="{BB962C8B-B14F-4D97-AF65-F5344CB8AC3E}">
        <p14:creationId xmlns:p14="http://schemas.microsoft.com/office/powerpoint/2010/main" val="196141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9FE35-5584-0350-AFF6-A1CBEB924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Only valid in steady state conditions</a:t>
            </a:r>
          </a:p>
          <a:p>
            <a:r>
              <a:rPr lang="en-ZA" dirty="0"/>
              <a:t>Dependent on F</a:t>
            </a:r>
            <a:r>
              <a:rPr lang="en-ZA" baseline="-25000" dirty="0"/>
              <a:t>i</a:t>
            </a:r>
            <a:r>
              <a:rPr lang="en-ZA" dirty="0"/>
              <a:t>O</a:t>
            </a:r>
            <a:r>
              <a:rPr lang="en-ZA" baseline="-25000" dirty="0"/>
              <a:t>2</a:t>
            </a:r>
          </a:p>
          <a:p>
            <a:r>
              <a:rPr lang="en-ZA" dirty="0"/>
              <a:t>Influenced by CVS changes</a:t>
            </a:r>
          </a:p>
          <a:p>
            <a:r>
              <a:rPr lang="en-ZA" dirty="0"/>
              <a:t>Assumption of Respiratory Quotient (0.8)</a:t>
            </a:r>
          </a:p>
          <a:p>
            <a:r>
              <a:rPr lang="en-ZA" dirty="0"/>
              <a:t>Not reliable in specific conditions:</a:t>
            </a:r>
          </a:p>
          <a:p>
            <a:pPr lvl="1"/>
            <a:r>
              <a:rPr lang="en-ZA" dirty="0"/>
              <a:t>Severe acidosis</a:t>
            </a:r>
          </a:p>
          <a:p>
            <a:pPr lvl="1"/>
            <a:r>
              <a:rPr lang="en-ZA" dirty="0"/>
              <a:t>CO poisoning</a:t>
            </a:r>
          </a:p>
          <a:p>
            <a:pPr lvl="1"/>
            <a:r>
              <a:rPr lang="en-ZA" dirty="0"/>
              <a:t>Altitude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F7824-AEB0-6FA5-68B9-0E1D9239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Limitations of the A-a gradient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0C48C-81FA-BF2F-4443-23BB8AB20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92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BA167-2C96-5A06-4E2A-2672B3C8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The shunt equation:</a:t>
            </a:r>
          </a:p>
          <a:p>
            <a:pPr marL="0" indent="0" algn="ctr">
              <a:buNone/>
            </a:pPr>
            <a:r>
              <a:rPr lang="en-ZA" dirty="0"/>
              <a:t>Q’</a:t>
            </a:r>
            <a:r>
              <a:rPr lang="en-ZA" baseline="-25000" dirty="0"/>
              <a:t>s</a:t>
            </a:r>
            <a:r>
              <a:rPr lang="en-ZA" dirty="0"/>
              <a:t>   =   C</a:t>
            </a:r>
            <a:r>
              <a:rPr lang="en-ZA" baseline="-25000" dirty="0"/>
              <a:t>ec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  <a:r>
              <a:rPr lang="en-ZA" dirty="0"/>
              <a:t>   -   C</a:t>
            </a:r>
            <a:r>
              <a:rPr lang="en-ZA" baseline="-25000" dirty="0"/>
              <a:t>a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</a:p>
          <a:p>
            <a:pPr marL="0" indent="0" algn="ctr">
              <a:buNone/>
            </a:pPr>
            <a:r>
              <a:rPr lang="en-ZA" dirty="0" err="1"/>
              <a:t>Q’</a:t>
            </a:r>
            <a:r>
              <a:rPr lang="en-ZA" baseline="-25000" dirty="0" err="1"/>
              <a:t>t</a:t>
            </a:r>
            <a:r>
              <a:rPr lang="en-ZA" dirty="0"/>
              <a:t>   =   C</a:t>
            </a:r>
            <a:r>
              <a:rPr lang="en-ZA" baseline="-25000" dirty="0"/>
              <a:t>ec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  <a:r>
              <a:rPr lang="en-ZA" dirty="0"/>
              <a:t>   -   C</a:t>
            </a:r>
            <a:r>
              <a:rPr lang="en-ZA" baseline="-25000" dirty="0"/>
              <a:t>v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</a:p>
          <a:p>
            <a:r>
              <a:rPr lang="en-ZA" dirty="0"/>
              <a:t>Includes:</a:t>
            </a:r>
          </a:p>
          <a:p>
            <a:pPr lvl="1"/>
            <a:r>
              <a:rPr lang="en-ZA" dirty="0"/>
              <a:t>True right-to-left shunt</a:t>
            </a:r>
          </a:p>
          <a:p>
            <a:pPr lvl="1"/>
            <a:r>
              <a:rPr lang="en-ZA" dirty="0"/>
              <a:t>Low V/Q lung units</a:t>
            </a:r>
          </a:p>
          <a:p>
            <a:r>
              <a:rPr lang="en-ZA" dirty="0"/>
              <a:t>100% O2 abolishes component from low VQ units</a:t>
            </a:r>
          </a:p>
          <a:p>
            <a:pPr lvl="1"/>
            <a:r>
              <a:rPr lang="en-ZA" dirty="0"/>
              <a:t>↑ shunt d/t absorption atelectasis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9B8020-324A-E81E-1DD3-41774075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Venous Admixture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3607-B848-78E1-A7D2-045CFB8230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BE7FC7-9AB8-1CBA-7B16-A6CBA9F2C7A7}"/>
              </a:ext>
            </a:extLst>
          </p:cNvPr>
          <p:cNvCxnSpPr/>
          <p:nvPr/>
        </p:nvCxnSpPr>
        <p:spPr>
          <a:xfrm>
            <a:off x="4603898" y="2700670"/>
            <a:ext cx="4253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B26017-458F-F981-14C8-60D68D1E38B4}"/>
              </a:ext>
            </a:extLst>
          </p:cNvPr>
          <p:cNvCxnSpPr>
            <a:cxnSpLocks/>
          </p:cNvCxnSpPr>
          <p:nvPr/>
        </p:nvCxnSpPr>
        <p:spPr>
          <a:xfrm>
            <a:off x="5723858" y="2704211"/>
            <a:ext cx="18677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1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8378C-EDC6-C979-49C4-FFFB3197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07" y="2254102"/>
            <a:ext cx="6436589" cy="4238846"/>
          </a:xfrm>
        </p:spPr>
        <p:txBody>
          <a:bodyPr>
            <a:normAutofit/>
          </a:bodyPr>
          <a:lstStyle/>
          <a:p>
            <a:r>
              <a:rPr lang="en-ZA" dirty="0"/>
              <a:t>Pulmonary disease/inflammation leads to ↑ V</a:t>
            </a:r>
            <a:r>
              <a:rPr lang="en-ZA" sz="1600" dirty="0"/>
              <a:t>O</a:t>
            </a:r>
            <a:r>
              <a:rPr lang="en-ZA" baseline="-25000" dirty="0"/>
              <a:t>2pulm</a:t>
            </a:r>
          </a:p>
          <a:p>
            <a:r>
              <a:rPr lang="en-ZA" dirty="0"/>
              <a:t>This can affect the shunt equation:</a:t>
            </a:r>
          </a:p>
          <a:p>
            <a:pPr marL="0" indent="0" algn="ctr">
              <a:buNone/>
            </a:pPr>
            <a:r>
              <a:rPr lang="en-ZA" dirty="0"/>
              <a:t>Q’</a:t>
            </a:r>
            <a:r>
              <a:rPr lang="en-ZA" baseline="-25000" dirty="0"/>
              <a:t>s</a:t>
            </a:r>
            <a:r>
              <a:rPr lang="en-ZA" dirty="0"/>
              <a:t>   =   C</a:t>
            </a:r>
            <a:r>
              <a:rPr lang="en-ZA" baseline="-25000" dirty="0"/>
              <a:t>ec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  <a:r>
              <a:rPr lang="en-ZA" dirty="0"/>
              <a:t>   -   C</a:t>
            </a:r>
            <a:r>
              <a:rPr lang="en-ZA" baseline="-25000" dirty="0"/>
              <a:t>a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  <a:r>
              <a:rPr lang="en-ZA" dirty="0"/>
              <a:t> – (V</a:t>
            </a:r>
            <a:r>
              <a:rPr lang="en-ZA" sz="1600" dirty="0"/>
              <a:t>O</a:t>
            </a:r>
            <a:r>
              <a:rPr lang="en-ZA" baseline="-25000" dirty="0"/>
              <a:t>2pulm</a:t>
            </a:r>
            <a:r>
              <a:rPr lang="en-ZA" dirty="0"/>
              <a:t> / </a:t>
            </a:r>
            <a:r>
              <a:rPr lang="en-ZA" dirty="0" err="1"/>
              <a:t>Q’</a:t>
            </a:r>
            <a:r>
              <a:rPr lang="en-ZA" baseline="-25000" dirty="0" err="1"/>
              <a:t>t</a:t>
            </a:r>
            <a:r>
              <a:rPr lang="en-ZA" dirty="0"/>
              <a:t>)</a:t>
            </a:r>
          </a:p>
          <a:p>
            <a:pPr marL="0" indent="0" algn="ctr">
              <a:buNone/>
            </a:pPr>
            <a:r>
              <a:rPr lang="en-ZA" dirty="0" err="1"/>
              <a:t>Q’</a:t>
            </a:r>
            <a:r>
              <a:rPr lang="en-ZA" baseline="-25000" dirty="0" err="1"/>
              <a:t>t</a:t>
            </a:r>
            <a:r>
              <a:rPr lang="en-ZA" dirty="0"/>
              <a:t>   =             C</a:t>
            </a:r>
            <a:r>
              <a:rPr lang="en-ZA" baseline="-25000" dirty="0"/>
              <a:t>ec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  <a:r>
              <a:rPr lang="en-ZA" dirty="0"/>
              <a:t>   -   C</a:t>
            </a:r>
            <a:r>
              <a:rPr lang="en-ZA" baseline="-25000" dirty="0"/>
              <a:t>v</a:t>
            </a:r>
            <a:r>
              <a:rPr lang="en-ZA" sz="1600" dirty="0"/>
              <a:t>O</a:t>
            </a:r>
            <a:r>
              <a:rPr lang="en-ZA" baseline="-25000" dirty="0"/>
              <a:t>2</a:t>
            </a:r>
            <a:r>
              <a:rPr lang="en-ZA" dirty="0"/>
              <a:t>            </a:t>
            </a:r>
            <a:r>
              <a:rPr lang="en-ZA" dirty="0">
                <a:solidFill>
                  <a:schemeClr val="bg1"/>
                </a:solidFill>
              </a:rPr>
              <a:t>.</a:t>
            </a:r>
          </a:p>
          <a:p>
            <a:r>
              <a:rPr lang="en-ZA" dirty="0"/>
              <a:t>4.2% overestimation with classical formula</a:t>
            </a:r>
          </a:p>
          <a:p>
            <a:r>
              <a:rPr lang="en-ZA" dirty="0"/>
              <a:t>No correlation with or V</a:t>
            </a:r>
            <a:r>
              <a:rPr lang="en-ZA" sz="1600" dirty="0"/>
              <a:t>O</a:t>
            </a:r>
            <a:r>
              <a:rPr lang="en-ZA" baseline="-25000" dirty="0"/>
              <a:t>2pulm</a:t>
            </a:r>
            <a:r>
              <a:rPr lang="en-ZA" dirty="0"/>
              <a:t> in lung injury</a:t>
            </a:r>
          </a:p>
          <a:p>
            <a:pPr lvl="1"/>
            <a:r>
              <a:rPr lang="en-ZA" dirty="0"/>
              <a:t>V</a:t>
            </a:r>
            <a:r>
              <a:rPr lang="en-ZA" sz="1400" dirty="0"/>
              <a:t>O</a:t>
            </a:r>
            <a:r>
              <a:rPr lang="en-ZA" baseline="-25000" dirty="0"/>
              <a:t>2max</a:t>
            </a:r>
            <a:r>
              <a:rPr lang="en-ZA" dirty="0"/>
              <a:t>?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07595-E520-CF65-703D-CAA6B4A3B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0" y="0"/>
            <a:ext cx="6833189" cy="20623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050119-4245-A51E-FFF4-24BCDD158875}"/>
              </a:ext>
            </a:extLst>
          </p:cNvPr>
          <p:cNvCxnSpPr/>
          <p:nvPr/>
        </p:nvCxnSpPr>
        <p:spPr>
          <a:xfrm>
            <a:off x="914399" y="4114808"/>
            <a:ext cx="4253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133131-78C4-4EE3-7E90-E3C0EC82E313}"/>
              </a:ext>
            </a:extLst>
          </p:cNvPr>
          <p:cNvCxnSpPr>
            <a:cxnSpLocks/>
          </p:cNvCxnSpPr>
          <p:nvPr/>
        </p:nvCxnSpPr>
        <p:spPr>
          <a:xfrm>
            <a:off x="2034359" y="4118349"/>
            <a:ext cx="39730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2E58F6-1F45-3DE4-CA77-3DA0657840F6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Intensive Care Med (1996) 22:277-285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598626-CA21-D969-94DB-2B907F2900FA}"/>
              </a:ext>
            </a:extLst>
          </p:cNvPr>
          <p:cNvGrpSpPr/>
          <p:nvPr/>
        </p:nvGrpSpPr>
        <p:grpSpPr>
          <a:xfrm>
            <a:off x="6784497" y="2413478"/>
            <a:ext cx="5098192" cy="3409742"/>
            <a:chOff x="6784497" y="2640591"/>
            <a:chExt cx="5098192" cy="34097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AEB2BC-0F04-CD0A-CCC4-B9631563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4497" y="2640591"/>
              <a:ext cx="5098192" cy="20623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9B48DD-ACB0-B651-3E08-A3628DF02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4497" y="4702966"/>
              <a:ext cx="1519531" cy="134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644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B8444E-85E0-2E50-3439-3F70E5BC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697394"/>
            <a:ext cx="11504429" cy="3895332"/>
          </a:xfrm>
        </p:spPr>
        <p:txBody>
          <a:bodyPr>
            <a:normAutofit fontScale="55000" lnSpcReduction="20000"/>
          </a:bodyPr>
          <a:lstStyle/>
          <a:p>
            <a:r>
              <a:rPr lang="en-ZA" dirty="0"/>
              <a:t>Total dead space that would cause the observed impairment in CO</a:t>
            </a:r>
            <a:r>
              <a:rPr lang="en-ZA" baseline="-25000" dirty="0"/>
              <a:t>2</a:t>
            </a:r>
            <a:r>
              <a:rPr lang="en-ZA" dirty="0"/>
              <a:t> elimination:</a:t>
            </a:r>
          </a:p>
          <a:p>
            <a:pPr lvl="1"/>
            <a:r>
              <a:rPr lang="en-ZA" dirty="0"/>
              <a:t>Anatomical dead space (upper airways, trachea, proximal bronchi)</a:t>
            </a:r>
          </a:p>
          <a:p>
            <a:pPr lvl="1"/>
            <a:r>
              <a:rPr lang="en-ZA" dirty="0"/>
              <a:t>Alveolar dead space</a:t>
            </a:r>
          </a:p>
          <a:p>
            <a:pPr lvl="1"/>
            <a:r>
              <a:rPr lang="en-ZA" dirty="0"/>
              <a:t>High VQ units</a:t>
            </a:r>
          </a:p>
          <a:p>
            <a:r>
              <a:rPr lang="en-ZA" dirty="0"/>
              <a:t>V</a:t>
            </a:r>
            <a:r>
              <a:rPr lang="en-ZA" baseline="-25000" dirty="0"/>
              <a:t>D</a:t>
            </a:r>
            <a:r>
              <a:rPr lang="en-ZA" dirty="0"/>
              <a:t>/V</a:t>
            </a:r>
            <a:r>
              <a:rPr lang="en-ZA" baseline="-25000" dirty="0"/>
              <a:t>T</a:t>
            </a:r>
          </a:p>
          <a:p>
            <a:pPr lvl="1"/>
            <a:r>
              <a:rPr lang="en-ZA" dirty="0"/>
              <a:t>(P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– P</a:t>
            </a:r>
            <a:r>
              <a:rPr lang="en-ZA" baseline="-25000" dirty="0"/>
              <a:t>E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) /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</a:p>
          <a:p>
            <a:pPr lvl="1"/>
            <a:r>
              <a:rPr lang="en-ZA" dirty="0"/>
              <a:t>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≈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</a:p>
          <a:p>
            <a:pPr lvl="1"/>
            <a:r>
              <a:rPr lang="en-ZA" dirty="0"/>
              <a:t>Normal V</a:t>
            </a:r>
            <a:r>
              <a:rPr lang="en-ZA" baseline="-25000" dirty="0"/>
              <a:t>D</a:t>
            </a:r>
            <a:r>
              <a:rPr lang="en-ZA" dirty="0"/>
              <a:t> is ~150 mL (</a:t>
            </a:r>
            <a:r>
              <a:rPr lang="en-ZA" baseline="30000" dirty="0"/>
              <a:t>1</a:t>
            </a:r>
            <a:r>
              <a:rPr lang="en-ZA" dirty="0"/>
              <a:t>/</a:t>
            </a:r>
            <a:r>
              <a:rPr lang="en-ZA" baseline="-25000" dirty="0"/>
              <a:t>3</a:t>
            </a:r>
            <a:r>
              <a:rPr lang="en-ZA" dirty="0"/>
              <a:t>)</a:t>
            </a:r>
          </a:p>
          <a:p>
            <a:r>
              <a:rPr lang="en-ZA" dirty="0"/>
              <a:t>↑ Minute ventilation (V’</a:t>
            </a:r>
            <a:r>
              <a:rPr lang="en-ZA" baseline="-25000" dirty="0"/>
              <a:t>E</a:t>
            </a:r>
            <a:r>
              <a:rPr lang="en-ZA" dirty="0"/>
              <a:t>) (necessitated by ↑ V</a:t>
            </a:r>
            <a:r>
              <a:rPr lang="en-ZA" baseline="-25000" dirty="0"/>
              <a:t>D</a:t>
            </a:r>
            <a:r>
              <a:rPr lang="en-ZA" dirty="0"/>
              <a:t>)</a:t>
            </a:r>
          </a:p>
          <a:p>
            <a:r>
              <a:rPr lang="en-ZA" dirty="0"/>
              <a:t>Ventilatory ratio: V’</a:t>
            </a:r>
            <a:r>
              <a:rPr lang="en-ZA" baseline="-25000" dirty="0"/>
              <a:t>E</a:t>
            </a:r>
            <a:r>
              <a:rPr lang="en-ZA" dirty="0"/>
              <a:t> x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/ (IBW x 100 x 37.5)</a:t>
            </a:r>
          </a:p>
          <a:p>
            <a:pPr lvl="1"/>
            <a:r>
              <a:rPr lang="en-ZA" dirty="0"/>
              <a:t>Denominator: predicted V’</a:t>
            </a:r>
            <a:r>
              <a:rPr lang="en-ZA" baseline="-25000" dirty="0"/>
              <a:t>E</a:t>
            </a:r>
            <a:r>
              <a:rPr lang="en-ZA" dirty="0"/>
              <a:t> x predicted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endParaRPr lang="en-ZA" dirty="0"/>
          </a:p>
          <a:p>
            <a:r>
              <a:rPr lang="en-ZA" dirty="0"/>
              <a:t>V’</a:t>
            </a:r>
            <a:r>
              <a:rPr lang="en-ZA" baseline="-25000" dirty="0"/>
              <a:t>E </a:t>
            </a:r>
            <a:r>
              <a:rPr lang="en-ZA" dirty="0"/>
              <a:t>/V’</a:t>
            </a:r>
            <a:r>
              <a:rPr lang="en-ZA" baseline="-25000" dirty="0"/>
              <a:t>CO2</a:t>
            </a:r>
          </a:p>
          <a:p>
            <a:r>
              <a:rPr lang="en-ZA" dirty="0"/>
              <a:t>Measures of wasted ventilation can estimate the effect of VQ mismatch on V’</a:t>
            </a:r>
            <a:r>
              <a:rPr lang="en-ZA" baseline="-25000" dirty="0"/>
              <a:t>E</a:t>
            </a:r>
          </a:p>
          <a:p>
            <a:r>
              <a:rPr lang="en-ZA" dirty="0"/>
              <a:t>Limitations:</a:t>
            </a:r>
          </a:p>
          <a:p>
            <a:pPr lvl="1"/>
            <a:r>
              <a:rPr lang="en-ZA" dirty="0"/>
              <a:t>Shunts (and diffusion impairment) ↑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and ∴ apparent dead space</a:t>
            </a:r>
          </a:p>
          <a:p>
            <a:pPr lvl="1"/>
            <a:r>
              <a:rPr lang="en-ZA" dirty="0"/>
              <a:t>Normal values affected by age, sex, body size and posture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FC847-4B09-3545-BCE1-1A1A37CD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Wasted Ventilation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623A9-FE36-0500-92E8-F004CDC15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663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E206F-C067-A75C-FBC9-5F3BB9D1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61" y="1823568"/>
            <a:ext cx="3677163" cy="455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361B5-4CE7-5EAE-8BDC-7BBBA282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0" t="27397"/>
          <a:stretch>
            <a:fillRect/>
          </a:stretch>
        </p:blipFill>
        <p:spPr>
          <a:xfrm>
            <a:off x="347906" y="-3139"/>
            <a:ext cx="7473795" cy="1710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D1E87-7288-2C0F-32A6-5FC9060018DC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/>
              <a:t>10.1056/NEJMoa012835</a:t>
            </a:r>
            <a:endParaRPr lang="en-ZA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9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F898F-A65B-49CF-9E76-DBF40552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65" t="25034"/>
          <a:stretch>
            <a:fillRect/>
          </a:stretch>
        </p:blipFill>
        <p:spPr>
          <a:xfrm>
            <a:off x="354420" y="0"/>
            <a:ext cx="8496524" cy="1899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25FD0-8AB7-B8D0-A97B-5F10A3FEFD2E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/>
              <a:t>10.1056/NEJMoa012835</a:t>
            </a:r>
            <a:endParaRPr lang="en-ZA" sz="1000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0B7F9-9F32-5118-B114-E1FAC598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5" y="2258056"/>
            <a:ext cx="3884766" cy="372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3151D-F630-A6B1-F986-F1247A56C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494" y="2258056"/>
            <a:ext cx="5525271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1304A-B836-DF4E-20DF-D223E4D4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39"/>
          <a:stretch>
            <a:fillRect/>
          </a:stretch>
        </p:blipFill>
        <p:spPr>
          <a:xfrm>
            <a:off x="347907" y="1998920"/>
            <a:ext cx="4289553" cy="4494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42832B-7E66-0EDF-5632-1D336C4C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37" y="1998920"/>
            <a:ext cx="6230356" cy="4494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A3981-FAE6-6B8C-F0BE-BE04A6F5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4" y="0"/>
            <a:ext cx="6548504" cy="1859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85D60-9846-F7BA-88A6-8D956A14B91E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10.1183/16000617.0190-2020</a:t>
            </a:r>
          </a:p>
        </p:txBody>
      </p:sp>
    </p:spTree>
    <p:extLst>
      <p:ext uri="{BB962C8B-B14F-4D97-AF65-F5344CB8AC3E}">
        <p14:creationId xmlns:p14="http://schemas.microsoft.com/office/powerpoint/2010/main" val="332730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11632-DE96-4E3B-A157-D8D66568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Low F</a:t>
            </a:r>
            <a:r>
              <a:rPr lang="en-ZA" baseline="-25000" dirty="0"/>
              <a:t>i</a:t>
            </a:r>
            <a:r>
              <a:rPr lang="en-ZA" dirty="0"/>
              <a:t>O</a:t>
            </a:r>
            <a:r>
              <a:rPr lang="en-ZA" baseline="-25000" dirty="0"/>
              <a:t>2</a:t>
            </a:r>
          </a:p>
          <a:p>
            <a:r>
              <a:rPr lang="en-ZA" dirty="0"/>
              <a:t>Hypoventilation</a:t>
            </a:r>
          </a:p>
          <a:p>
            <a:r>
              <a:rPr lang="en-ZA" dirty="0"/>
              <a:t>Diffusion limitation</a:t>
            </a:r>
          </a:p>
          <a:p>
            <a:r>
              <a:rPr lang="en-ZA" dirty="0"/>
              <a:t>Shunt</a:t>
            </a:r>
          </a:p>
          <a:p>
            <a:r>
              <a:rPr lang="en-ZA" dirty="0">
                <a:solidFill>
                  <a:schemeClr val="accent6"/>
                </a:solidFill>
              </a:rPr>
              <a:t>Ventilation-perfusion (VQ) mismatch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4F78A-829A-5D0F-E549-F61C1449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Causes of Hypoxaemia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4215A-E87F-C701-5817-39BDD5130704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1798DC-50A8-D502-0391-8D91D2D22EE4}"/>
              </a:ext>
            </a:extLst>
          </p:cNvPr>
          <p:cNvGrpSpPr/>
          <p:nvPr/>
        </p:nvGrpSpPr>
        <p:grpSpPr>
          <a:xfrm>
            <a:off x="5725013" y="1299865"/>
            <a:ext cx="5696745" cy="4258269"/>
            <a:chOff x="5725013" y="1299865"/>
            <a:chExt cx="5696745" cy="42582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5092D8-E385-B674-3749-5DB336462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5013" y="1299865"/>
              <a:ext cx="5696745" cy="42582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ED63EA-C203-F9D7-2789-C1926B199743}"/>
                </a:ext>
              </a:extLst>
            </p:cNvPr>
            <p:cNvSpPr txBox="1"/>
            <p:nvPr/>
          </p:nvSpPr>
          <p:spPr>
            <a:xfrm>
              <a:off x="7060019" y="1824199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/>
                <a:t>20 kPa</a:t>
              </a:r>
            </a:p>
          </p:txBody>
        </p: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E944E269-0C0D-BDA3-B048-8414FBB44B46}"/>
                </a:ext>
              </a:extLst>
            </p:cNvPr>
            <p:cNvCxnSpPr/>
            <p:nvPr/>
          </p:nvCxnSpPr>
          <p:spPr>
            <a:xfrm rot="5400000">
              <a:off x="6889900" y="2041451"/>
              <a:ext cx="265814" cy="159489"/>
            </a:xfrm>
            <a:prstGeom prst="curvedConnector3">
              <a:avLst>
                <a:gd name="adj1" fmla="val -200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A3A95F-0DC8-8D4E-B144-D92D2A81B568}"/>
                </a:ext>
              </a:extLst>
            </p:cNvPr>
            <p:cNvSpPr txBox="1"/>
            <p:nvPr/>
          </p:nvSpPr>
          <p:spPr>
            <a:xfrm>
              <a:off x="9349561" y="3231243"/>
              <a:ext cx="77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/>
                <a:t>13 kPa</a:t>
              </a:r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8BC52B6B-D336-C176-33AF-36BC931E6CD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48307" y="3231243"/>
              <a:ext cx="354420" cy="164090"/>
            </a:xfrm>
            <a:prstGeom prst="curvedConnector3">
              <a:avLst>
                <a:gd name="adj1" fmla="val 95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5973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AA24E-B966-E8A3-D067-58984FCC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P</a:t>
            </a:r>
            <a:r>
              <a:rPr lang="en-ZA" baseline="-25000" dirty="0"/>
              <a:t>ET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≈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endParaRPr lang="en-ZA" dirty="0"/>
          </a:p>
          <a:p>
            <a:pPr lvl="1"/>
            <a:r>
              <a:rPr lang="en-ZA" dirty="0"/>
              <a:t>Final portion of exhaled gas = mixed alveolar gas</a:t>
            </a:r>
          </a:p>
          <a:p>
            <a:r>
              <a:rPr lang="en-ZA" dirty="0"/>
              <a:t>Estimates extent of high VQ and alveolar dead space regions</a:t>
            </a:r>
          </a:p>
          <a:p>
            <a:pPr lvl="1"/>
            <a:r>
              <a:rPr lang="en-ZA" dirty="0"/>
              <a:t>Excludes anatomical dead space</a:t>
            </a:r>
          </a:p>
          <a:p>
            <a:r>
              <a:rPr lang="en-ZA" dirty="0"/>
              <a:t>Normal: &lt; 5 mmHg (0.7 kPa)</a:t>
            </a:r>
          </a:p>
          <a:p>
            <a:r>
              <a:rPr lang="en-ZA" dirty="0"/>
              <a:t>Correlates with wasted ventilation</a:t>
            </a:r>
          </a:p>
          <a:p>
            <a:pPr lvl="1"/>
            <a:r>
              <a:rPr lang="en-ZA" dirty="0"/>
              <a:t>↓ correlation vs fractions</a:t>
            </a:r>
          </a:p>
          <a:p>
            <a:r>
              <a:rPr lang="en-ZA" dirty="0"/>
              <a:t>P</a:t>
            </a:r>
            <a:r>
              <a:rPr lang="en-ZA" baseline="-25000" dirty="0"/>
              <a:t>ET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/ P</a:t>
            </a:r>
            <a:r>
              <a:rPr lang="en-ZA" baseline="-25000" dirty="0"/>
              <a:t>a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endParaRPr lang="en-ZA" dirty="0"/>
          </a:p>
          <a:p>
            <a:r>
              <a:rPr lang="en-ZA" dirty="0"/>
              <a:t>Late emptying of low VQ units may ↑ P</a:t>
            </a:r>
            <a:r>
              <a:rPr lang="en-ZA" baseline="-25000" dirty="0"/>
              <a:t>ET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and ↓ the difference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97E921-9DA8-1BBF-BD9C-16536637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</a:t>
            </a:r>
            <a:r>
              <a:rPr lang="en-ZA" baseline="-25000" dirty="0"/>
              <a:t>a</a:t>
            </a:r>
            <a:r>
              <a:rPr lang="en-ZA" dirty="0"/>
              <a:t>CO2-P</a:t>
            </a:r>
            <a:r>
              <a:rPr lang="en-ZA" baseline="-25000" dirty="0"/>
              <a:t>ET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21BBD-1850-4BC7-AF33-FD6C69263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23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4FDC14-E40F-8E20-6CEF-8A919EC15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234" y="1856269"/>
            <a:ext cx="5772956" cy="44773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8C82FA-CA5F-0616-D4C3-A289D073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</a:t>
            </a:r>
            <a:r>
              <a:rPr lang="en-ZA" baseline="-25000" dirty="0"/>
              <a:t>a</a:t>
            </a:r>
            <a:r>
              <a:rPr lang="en-ZA" dirty="0"/>
              <a:t>CO2-P</a:t>
            </a:r>
            <a:r>
              <a:rPr lang="en-ZA" baseline="-25000" dirty="0"/>
              <a:t>ET</a:t>
            </a:r>
            <a:r>
              <a:rPr lang="en-ZA" dirty="0"/>
              <a:t>CO</a:t>
            </a:r>
            <a:r>
              <a:rPr lang="en-ZA" baseline="-25000" dirty="0"/>
              <a:t>2</a:t>
            </a:r>
            <a:r>
              <a:rPr lang="en-ZA" dirty="0"/>
              <a:t> Difference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E6909-7797-1FAA-3D8B-B8133C8AA2D0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10.1183/09031936.00037014</a:t>
            </a:r>
          </a:p>
        </p:txBody>
      </p:sp>
    </p:spTree>
    <p:extLst>
      <p:ext uri="{BB962C8B-B14F-4D97-AF65-F5344CB8AC3E}">
        <p14:creationId xmlns:p14="http://schemas.microsoft.com/office/powerpoint/2010/main" val="96058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EAC5D-33B2-C452-888F-4A9A7F0B3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358" y="2423711"/>
            <a:ext cx="9705283" cy="4009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FBBB2-959F-526A-F298-92C44AEBBAD5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10.1007/s12630-021-02118-8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1E0B08-F3D3-A710-C96D-FC6B804A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8" y="0"/>
            <a:ext cx="6635302" cy="22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4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54F384-914E-02F1-16E7-0CE317AE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1" y="0"/>
            <a:ext cx="6078278" cy="2491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4B545-8E54-EBAC-9F93-DC26D8DCCFCB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10.1186/s40635-021-00377-9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38D1D-66D3-3575-FFB7-A77A6BC90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996" y="2491343"/>
            <a:ext cx="3715268" cy="3715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3C726-748C-2B99-3889-846F58C51C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756"/>
          <a:stretch>
            <a:fillRect/>
          </a:stretch>
        </p:blipFill>
        <p:spPr>
          <a:xfrm>
            <a:off x="588718" y="2491343"/>
            <a:ext cx="5507282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2480B-9EE8-C40D-4A74-6D5B6A56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697394"/>
            <a:ext cx="6666615" cy="3781503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Radioactive tracers:</a:t>
            </a:r>
          </a:p>
          <a:p>
            <a:pPr lvl="1"/>
            <a:r>
              <a:rPr lang="en-ZA" dirty="0"/>
              <a:t>Inhalation of </a:t>
            </a:r>
            <a:r>
              <a:rPr lang="en-ZA" baseline="30000" dirty="0"/>
              <a:t>133</a:t>
            </a:r>
            <a:r>
              <a:rPr lang="en-ZA" dirty="0"/>
              <a:t>Xe or </a:t>
            </a:r>
            <a:r>
              <a:rPr lang="en-ZA" baseline="30000" dirty="0"/>
              <a:t>81</a:t>
            </a:r>
            <a:r>
              <a:rPr lang="en-ZA" dirty="0"/>
              <a:t>Kr</a:t>
            </a:r>
          </a:p>
          <a:p>
            <a:pPr lvl="2"/>
            <a:r>
              <a:rPr lang="en-ZA" dirty="0"/>
              <a:t>Shorter half-life of </a:t>
            </a:r>
            <a:r>
              <a:rPr lang="en-ZA" baseline="30000" dirty="0"/>
              <a:t>81</a:t>
            </a:r>
            <a:r>
              <a:rPr lang="en-ZA" dirty="0"/>
              <a:t>Kr</a:t>
            </a:r>
          </a:p>
          <a:p>
            <a:pPr lvl="1"/>
            <a:r>
              <a:rPr lang="en-ZA" dirty="0"/>
              <a:t>IV </a:t>
            </a:r>
            <a:r>
              <a:rPr lang="en-ZA" baseline="30000" dirty="0"/>
              <a:t>133</a:t>
            </a:r>
            <a:r>
              <a:rPr lang="en-ZA" dirty="0"/>
              <a:t>Xe or </a:t>
            </a:r>
            <a:r>
              <a:rPr lang="en-ZA" baseline="30000" dirty="0"/>
              <a:t>99</a:t>
            </a:r>
            <a:r>
              <a:rPr lang="en-ZA" dirty="0"/>
              <a:t>Tc</a:t>
            </a:r>
          </a:p>
          <a:p>
            <a:pPr lvl="2"/>
            <a:r>
              <a:rPr lang="en-ZA" baseline="30000" dirty="0"/>
              <a:t>99</a:t>
            </a:r>
            <a:r>
              <a:rPr lang="en-ZA" dirty="0"/>
              <a:t>Tc has a small size and is distributed to the capillary beds</a:t>
            </a:r>
          </a:p>
          <a:p>
            <a:r>
              <a:rPr lang="en-ZA" dirty="0"/>
              <a:t>Distributions recorded with gamma camera</a:t>
            </a:r>
          </a:p>
          <a:p>
            <a:r>
              <a:rPr lang="en-ZA" dirty="0"/>
              <a:t>Acquisition: several minutes</a:t>
            </a:r>
          </a:p>
          <a:p>
            <a:r>
              <a:rPr lang="en-ZA" dirty="0"/>
              <a:t>Low resolution</a:t>
            </a:r>
          </a:p>
          <a:p>
            <a:r>
              <a:rPr lang="en-ZA" dirty="0"/>
              <a:t>↑ radiation exposure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D5B22-DDC1-4E96-3BF7-604928B0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SPECT Scan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0282A-FC45-9885-6775-3522C7CB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65"/>
          <a:stretch>
            <a:fillRect/>
          </a:stretch>
        </p:blipFill>
        <p:spPr>
          <a:xfrm>
            <a:off x="8054665" y="781971"/>
            <a:ext cx="3787714" cy="446784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BADBA6-C237-A396-85E8-C18DBBFDF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329" y="5851917"/>
            <a:ext cx="9238881" cy="803370"/>
          </a:xfrm>
        </p:spPr>
        <p:txBody>
          <a:bodyPr/>
          <a:lstStyle/>
          <a:p>
            <a:r>
              <a:rPr lang="en-ZA" dirty="0"/>
              <a:t>10.1152/japplphysiol.00320.2012</a:t>
            </a:r>
          </a:p>
        </p:txBody>
      </p:sp>
    </p:spTree>
    <p:extLst>
      <p:ext uri="{BB962C8B-B14F-4D97-AF65-F5344CB8AC3E}">
        <p14:creationId xmlns:p14="http://schemas.microsoft.com/office/powerpoint/2010/main" val="684939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A1273B-8AAC-22BB-75E5-F7BD22933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Radioactive isotopes injected, eg. </a:t>
            </a:r>
            <a:r>
              <a:rPr lang="en-ZA" baseline="30000" dirty="0"/>
              <a:t>13</a:t>
            </a:r>
            <a:r>
              <a:rPr lang="en-ZA" dirty="0"/>
              <a:t>N</a:t>
            </a:r>
            <a:r>
              <a:rPr lang="en-ZA" baseline="-25000" dirty="0"/>
              <a:t>2</a:t>
            </a:r>
            <a:endParaRPr lang="en-ZA" dirty="0"/>
          </a:p>
          <a:p>
            <a:pPr lvl="1"/>
            <a:r>
              <a:rPr lang="en-ZA" dirty="0"/>
              <a:t>Moves into alveolar space</a:t>
            </a:r>
          </a:p>
          <a:p>
            <a:pPr lvl="1"/>
            <a:r>
              <a:rPr lang="en-ZA" dirty="0"/>
              <a:t>Decays and emits photons</a:t>
            </a:r>
          </a:p>
          <a:p>
            <a:r>
              <a:rPr lang="en-ZA" dirty="0"/>
              <a:t>3D measurements during normal breathing</a:t>
            </a:r>
          </a:p>
          <a:p>
            <a:pPr lvl="1"/>
            <a:r>
              <a:rPr lang="en-ZA" dirty="0"/>
              <a:t>Local concentration reflects local perfusion (not bulk flow)</a:t>
            </a:r>
          </a:p>
          <a:p>
            <a:r>
              <a:rPr lang="en-ZA" dirty="0"/>
              <a:t>Acquisition: breath hold</a:t>
            </a:r>
          </a:p>
          <a:p>
            <a:r>
              <a:rPr lang="en-ZA" dirty="0"/>
              <a:t>Resolution: &lt; 1 cm</a:t>
            </a:r>
            <a:r>
              <a:rPr lang="en-ZA" baseline="30000" dirty="0"/>
              <a:t>3</a:t>
            </a:r>
          </a:p>
          <a:p>
            <a:pPr lvl="1"/>
            <a:r>
              <a:rPr lang="en-ZA" dirty="0"/>
              <a:t>10 – 20 cm: doesn’t contain entire thorax</a:t>
            </a:r>
          </a:p>
          <a:p>
            <a:r>
              <a:rPr lang="en-ZA" dirty="0"/>
              <a:t>↓ radiation exposure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261CB8-B2A8-34DB-CB84-E818DD6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PET Scan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C07C0-1AB2-5EE8-533F-CCD8AF05E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6701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B3BE6-ABAD-10D0-5821-F24F92D9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697394"/>
            <a:ext cx="7612912" cy="3781503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Inhaled tracer gases:</a:t>
            </a:r>
          </a:p>
          <a:p>
            <a:pPr lvl="1"/>
            <a:r>
              <a:rPr lang="en-ZA" dirty="0"/>
              <a:t>Hyperpolarised </a:t>
            </a:r>
            <a:r>
              <a:rPr lang="en-ZA" baseline="30000" dirty="0"/>
              <a:t>3</a:t>
            </a:r>
            <a:r>
              <a:rPr lang="en-ZA" dirty="0"/>
              <a:t>He or </a:t>
            </a:r>
            <a:r>
              <a:rPr lang="en-ZA" baseline="30000" dirty="0"/>
              <a:t>129</a:t>
            </a:r>
            <a:r>
              <a:rPr lang="en-ZA" dirty="0"/>
              <a:t>Xe</a:t>
            </a:r>
          </a:p>
          <a:p>
            <a:pPr lvl="1"/>
            <a:r>
              <a:rPr lang="en-ZA" dirty="0"/>
              <a:t>O</a:t>
            </a:r>
            <a:r>
              <a:rPr lang="en-ZA" baseline="-25000" dirty="0"/>
              <a:t>2</a:t>
            </a:r>
          </a:p>
          <a:p>
            <a:pPr lvl="1"/>
            <a:r>
              <a:rPr lang="en-ZA" dirty="0"/>
              <a:t>Fluoride-containing gases</a:t>
            </a:r>
          </a:p>
          <a:p>
            <a:r>
              <a:rPr lang="en-ZA" dirty="0"/>
              <a:t>IV gadolinium compounds</a:t>
            </a:r>
          </a:p>
          <a:p>
            <a:r>
              <a:rPr lang="en-ZA" dirty="0"/>
              <a:t>Acquisition: 1.5 s – breath hold</a:t>
            </a:r>
          </a:p>
          <a:p>
            <a:r>
              <a:rPr lang="en-ZA" dirty="0"/>
              <a:t>High resolution of regional ventilation and perfusion</a:t>
            </a:r>
          </a:p>
          <a:p>
            <a:pPr lvl="1"/>
            <a:r>
              <a:rPr lang="en-ZA" dirty="0"/>
              <a:t>Perfusion: subsegmental level (incorporates larger vessels)</a:t>
            </a:r>
          </a:p>
          <a:p>
            <a:r>
              <a:rPr lang="en-ZA" dirty="0"/>
              <a:t>Quantification difficult due to problems with signal intensity</a:t>
            </a:r>
          </a:p>
          <a:p>
            <a:r>
              <a:rPr lang="en-ZA" dirty="0"/>
              <a:t>No radiation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4C504-34BC-DDEB-7595-19D95517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407B5-A5CA-9DED-753F-329A8F1F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10.1152/japplphysiol.00320.2012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51D55-5553-9500-7CEC-249DD95A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491" y="1664579"/>
            <a:ext cx="371526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1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69403-CEC7-ECAC-E412-57A80CB9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Repeated scanning with multidetector CT</a:t>
            </a:r>
          </a:p>
          <a:p>
            <a:r>
              <a:rPr lang="en-ZA" dirty="0"/>
              <a:t>Dual-energy CT</a:t>
            </a:r>
          </a:p>
          <a:p>
            <a:r>
              <a:rPr lang="en-ZA" dirty="0"/>
              <a:t>Semi-quantitative</a:t>
            </a:r>
          </a:p>
          <a:p>
            <a:pPr lvl="1"/>
            <a:r>
              <a:rPr lang="en-ZA" dirty="0"/>
              <a:t>Clinically used in detection of perfusion defects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37F44-5A9C-7D79-3851-F04E4B9F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CT Scan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35647-9697-E613-0A85-C770DA225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592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D012A-F040-2980-E21D-6617B580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Large dataset rather than a single measure</a:t>
            </a:r>
          </a:p>
          <a:p>
            <a:r>
              <a:rPr lang="en-ZA" dirty="0"/>
              <a:t>Spatial gradients</a:t>
            </a:r>
          </a:p>
          <a:p>
            <a:r>
              <a:rPr lang="en-ZA" dirty="0"/>
              <a:t>Relative dispersion (SD)</a:t>
            </a:r>
          </a:p>
          <a:p>
            <a:r>
              <a:rPr lang="en-ZA" dirty="0"/>
              <a:t>Fractal analysis</a:t>
            </a:r>
          </a:p>
          <a:p>
            <a:r>
              <a:rPr lang="en-ZA" dirty="0"/>
              <a:t>Cluster analysis</a:t>
            </a:r>
          </a:p>
          <a:p>
            <a:r>
              <a:rPr lang="en-ZA" dirty="0"/>
              <a:t>Spatial correlation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835B65-1BD7-25CB-EDEC-86DD178C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Measurements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9D93C-2A1B-1D10-2F25-62CB9DD02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10.1007/s00330-013-2977-9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7CD1-58EA-450E-ECD5-57C77C27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10" y="2211208"/>
            <a:ext cx="5270102" cy="27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9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452523-3881-DB0C-3F9D-1ED2A8CF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dirty="0"/>
              <a:t>Inspiration vs Expiration</a:t>
            </a:r>
          </a:p>
          <a:p>
            <a:pPr lvl="1"/>
            <a:r>
              <a:rPr lang="en-ZA" dirty="0"/>
              <a:t>Pulmonary blood flow doubles during expiration</a:t>
            </a:r>
          </a:p>
          <a:p>
            <a:pPr lvl="1"/>
            <a:r>
              <a:rPr lang="en-ZA" dirty="0"/>
              <a:t>↑ air → ↓ signal intensity during inspiration</a:t>
            </a:r>
          </a:p>
          <a:p>
            <a:pPr lvl="1"/>
            <a:r>
              <a:rPr lang="en-ZA" dirty="0"/>
              <a:t>L/g</a:t>
            </a:r>
          </a:p>
          <a:p>
            <a:r>
              <a:rPr lang="en-ZA" dirty="0"/>
              <a:t>Apico-basal and antero-posterior gradients</a:t>
            </a:r>
          </a:p>
          <a:p>
            <a:r>
              <a:rPr lang="en-ZA" dirty="0"/>
              <a:t>Breath holding</a:t>
            </a:r>
          </a:p>
          <a:p>
            <a:pPr lvl="1"/>
            <a:r>
              <a:rPr lang="en-ZA" dirty="0"/>
              <a:t>↑ CO2 may cause small changes in regional perfusion</a:t>
            </a:r>
          </a:p>
          <a:p>
            <a:r>
              <a:rPr lang="en-ZA" dirty="0"/>
              <a:t>Respiratory and cardiac motion</a:t>
            </a:r>
          </a:p>
          <a:p>
            <a:pPr lvl="1"/>
            <a:r>
              <a:rPr lang="en-ZA" dirty="0"/>
              <a:t>Gating</a:t>
            </a:r>
          </a:p>
          <a:p>
            <a:r>
              <a:rPr lang="en-ZA" dirty="0"/>
              <a:t>Resolution</a:t>
            </a:r>
          </a:p>
          <a:p>
            <a:r>
              <a:rPr lang="en-ZA" dirty="0"/>
              <a:t>Artefacts</a:t>
            </a:r>
          </a:p>
          <a:p>
            <a:r>
              <a:rPr lang="en-ZA" dirty="0"/>
              <a:t>Combining images from different modalities, eg. PET-CT</a:t>
            </a:r>
          </a:p>
          <a:p>
            <a:r>
              <a:rPr lang="en-ZA" dirty="0"/>
              <a:t>Not fully validated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46E80F-5A94-34C2-6B9C-D64F92F7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 with Imaging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C5B79-940D-5421-9FEE-65CD5AFD5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199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FEEBD9-7F79-078F-C7B2-D2081B44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07" y="1707775"/>
            <a:ext cx="5748093" cy="4785173"/>
          </a:xfrm>
        </p:spPr>
        <p:txBody>
          <a:bodyPr>
            <a:normAutofit/>
          </a:bodyPr>
          <a:lstStyle/>
          <a:p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is “continuously” added by breathing (ventilation, V)</a:t>
            </a:r>
          </a:p>
          <a:p>
            <a:r>
              <a:rPr lang="en-ZA" dirty="0"/>
              <a:t>O</a:t>
            </a:r>
            <a:r>
              <a:rPr lang="en-ZA" baseline="-25000" dirty="0"/>
              <a:t>2</a:t>
            </a:r>
            <a:r>
              <a:rPr lang="en-ZA" dirty="0"/>
              <a:t> is continuously taken up in the blood (perfusion, Q)</a:t>
            </a:r>
          </a:p>
          <a:p>
            <a:r>
              <a:rPr lang="en-ZA" dirty="0"/>
              <a:t>The ratio of these two rates (VQ) determines the concentration of O</a:t>
            </a:r>
            <a:r>
              <a:rPr lang="en-ZA" baseline="-25000" dirty="0"/>
              <a:t>2</a:t>
            </a:r>
          </a:p>
          <a:p>
            <a:r>
              <a:rPr lang="en-ZA" dirty="0"/>
              <a:t>Ultimately determines P</a:t>
            </a:r>
            <a:r>
              <a:rPr lang="en-ZA" baseline="-25000" dirty="0"/>
              <a:t>a</a:t>
            </a:r>
            <a:r>
              <a:rPr lang="en-ZA" dirty="0"/>
              <a:t>O</a:t>
            </a:r>
            <a:r>
              <a:rPr lang="en-ZA" baseline="-25000" dirty="0"/>
              <a:t>2</a:t>
            </a:r>
          </a:p>
          <a:p>
            <a:r>
              <a:rPr lang="en-ZA" dirty="0"/>
              <a:t>Ideal ratio: 0.8</a:t>
            </a:r>
          </a:p>
          <a:p>
            <a:r>
              <a:rPr lang="en-ZA" dirty="0"/>
              <a:t>Applies to other gasses, eg. CO</a:t>
            </a:r>
            <a:r>
              <a:rPr lang="en-ZA" baseline="-25000" dirty="0"/>
              <a:t>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923517-0C8B-E459-1138-3BD5D10C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VQ Ratio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A06C9-F956-291A-DCB7-D4806CB3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70" y="2152540"/>
            <a:ext cx="5096798" cy="3895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4D848-5946-D213-1818-E53F5EB3D873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2420962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67D977-C5F4-E3D1-7392-76495BC51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36" y="1285563"/>
            <a:ext cx="8394727" cy="51441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1AE9BA-0512-6365-5807-7AC2E30E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Imaging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FD46D-5CB3-1601-3268-4B593DD7DF00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10.1152/japplphysiol.00320.2012</a:t>
            </a:r>
          </a:p>
        </p:txBody>
      </p:sp>
    </p:spTree>
    <p:extLst>
      <p:ext uri="{BB962C8B-B14F-4D97-AF65-F5344CB8AC3E}">
        <p14:creationId xmlns:p14="http://schemas.microsoft.com/office/powerpoint/2010/main" val="3225350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C7CFB-C99F-A0B9-C3FF-688E27E44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697394"/>
            <a:ext cx="6549657" cy="3781503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Technically difficult procedure</a:t>
            </a:r>
          </a:p>
          <a:p>
            <a:r>
              <a:rPr lang="en-ZA" dirty="0"/>
              <a:t>Six tracer gases with different solubility</a:t>
            </a:r>
          </a:p>
          <a:p>
            <a:pPr lvl="1"/>
            <a:r>
              <a:rPr lang="en-ZA" dirty="0"/>
              <a:t>Acetone</a:t>
            </a:r>
          </a:p>
          <a:p>
            <a:pPr lvl="1"/>
            <a:r>
              <a:rPr lang="en-ZA" dirty="0"/>
              <a:t>Sulphur hexafluoride</a:t>
            </a:r>
          </a:p>
          <a:p>
            <a:r>
              <a:rPr lang="en-ZA" dirty="0"/>
              <a:t>Given in a constant-rate saline infusion until equilibrium</a:t>
            </a:r>
          </a:p>
          <a:p>
            <a:r>
              <a:rPr lang="en-ZA" dirty="0"/>
              <a:t>Concentrations:</a:t>
            </a:r>
          </a:p>
          <a:p>
            <a:pPr lvl="1"/>
            <a:r>
              <a:rPr lang="en-ZA" dirty="0"/>
              <a:t>Measured in arterial blood</a:t>
            </a:r>
          </a:p>
          <a:p>
            <a:pPr lvl="1"/>
            <a:r>
              <a:rPr lang="en-ZA" dirty="0"/>
              <a:t>Derived in mixed venous blood via Fick principle</a:t>
            </a:r>
          </a:p>
          <a:p>
            <a:r>
              <a:rPr lang="en-ZA" dirty="0"/>
              <a:t>Retention and elimination in the lung calculated</a:t>
            </a:r>
          </a:p>
          <a:p>
            <a:r>
              <a:rPr lang="en-ZA" dirty="0"/>
              <a:t>Distribution curves for V and Q derived</a:t>
            </a:r>
          </a:p>
          <a:p>
            <a:pPr lvl="1"/>
            <a:r>
              <a:rPr lang="en-ZA" dirty="0"/>
              <a:t>Defined by ratio rather than anatomy</a:t>
            </a:r>
          </a:p>
          <a:p>
            <a:pPr lvl="1"/>
            <a:r>
              <a:rPr lang="en-ZA" dirty="0"/>
              <a:t>Between 0.5 and 2 in young, healthy adult</a:t>
            </a:r>
          </a:p>
          <a:p>
            <a:pPr lvl="1"/>
            <a:r>
              <a:rPr lang="en-ZA" dirty="0"/>
              <a:t>Characteristic patterns in pathologic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3DDAC-8CBC-159F-84B4-41DE0589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Multiple Inert Gas Technique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4D830-E9C2-880D-A1B4-9B646EA1F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Nunn’s Applied Respiratory Physiology (8</a:t>
            </a:r>
            <a:r>
              <a:rPr lang="en-ZA" baseline="30000" dirty="0"/>
              <a:t>th</a:t>
            </a:r>
            <a:r>
              <a:rPr lang="en-ZA" dirty="0"/>
              <a:t> 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4DC3C-1F67-723B-4678-6CF502EA1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55" y="1697394"/>
            <a:ext cx="4847815" cy="30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8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39FA3-678F-EA37-48C6-EDE3FC17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Described by Riley &amp; </a:t>
            </a:r>
            <a:r>
              <a:rPr lang="en-ZA" dirty="0" err="1"/>
              <a:t>Cournard</a:t>
            </a:r>
            <a:r>
              <a:rPr lang="en-ZA" dirty="0"/>
              <a:t> (1940’s)</a:t>
            </a:r>
          </a:p>
          <a:p>
            <a:r>
              <a:rPr lang="en-ZA" dirty="0"/>
              <a:t>Lung considered to have 3 compartments:</a:t>
            </a:r>
          </a:p>
          <a:p>
            <a:pPr lvl="1"/>
            <a:r>
              <a:rPr lang="en-ZA" dirty="0"/>
              <a:t>Dead space</a:t>
            </a:r>
          </a:p>
          <a:p>
            <a:pPr lvl="1"/>
            <a:r>
              <a:rPr lang="en-ZA" dirty="0"/>
              <a:t>Shunt</a:t>
            </a:r>
          </a:p>
          <a:p>
            <a:pPr lvl="1"/>
            <a:r>
              <a:rPr lang="en-ZA" dirty="0"/>
              <a:t>Ideal VQ</a:t>
            </a:r>
          </a:p>
          <a:p>
            <a:r>
              <a:rPr lang="en-ZA" dirty="0"/>
              <a:t>Values readily determined through blood and gas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8A2FD-0E75-FA81-945D-6FB7C8B7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Three-Compartment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76E2E-490A-4EF7-4845-6FF78A900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4556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409696-1B65-593F-538C-4FB94C3B24A4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10.1177/10806032251350582</a:t>
            </a:r>
            <a:endParaRPr lang="en-ZA" sz="400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C8BC8-68D4-46D4-67FB-AF4738B6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58" t="30203"/>
          <a:stretch>
            <a:fillRect/>
          </a:stretch>
        </p:blipFill>
        <p:spPr>
          <a:xfrm>
            <a:off x="354421" y="0"/>
            <a:ext cx="6131440" cy="1874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5A28A7-FDDE-33CA-C05C-0052C05D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84"/>
          <a:stretch>
            <a:fillRect/>
          </a:stretch>
        </p:blipFill>
        <p:spPr>
          <a:xfrm>
            <a:off x="2494341" y="2153673"/>
            <a:ext cx="7203318" cy="40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91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BDBC7-E835-4550-D412-66239507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97CD06-E282-5320-CF59-27DB308E7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877" y="1869617"/>
            <a:ext cx="6050245" cy="4617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EB7F9B-FF5F-8F42-56AB-FF9A992869CD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10.1177/10806032251350582</a:t>
            </a:r>
            <a:endParaRPr lang="en-ZA" sz="400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9BA9B-9C9F-A09B-5741-D6AA552E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58" t="30203"/>
          <a:stretch>
            <a:fillRect/>
          </a:stretch>
        </p:blipFill>
        <p:spPr>
          <a:xfrm>
            <a:off x="354421" y="0"/>
            <a:ext cx="6131440" cy="1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4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">
            <a:extLst>
              <a:ext uri="{FF2B5EF4-FFF2-40B4-BE49-F238E27FC236}">
                <a16:creationId xmlns:a16="http://schemas.microsoft.com/office/drawing/2014/main" id="{C0B95DC7-405E-0DAE-33C4-786C54F1FC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SU shape">
            <a:extLst>
              <a:ext uri="{FF2B5EF4-FFF2-40B4-BE49-F238E27FC236}">
                <a16:creationId xmlns:a16="http://schemas.microsoft.com/office/drawing/2014/main" id="{158BEB47-8466-6EA9-429B-31B802564F90}"/>
              </a:ext>
            </a:extLst>
          </p:cNvPr>
          <p:cNvSpPr/>
          <p:nvPr/>
        </p:nvSpPr>
        <p:spPr>
          <a:xfrm>
            <a:off x="0" y="2740781"/>
            <a:ext cx="4563529" cy="2456861"/>
          </a:xfrm>
          <a:custGeom>
            <a:avLst/>
            <a:gdLst>
              <a:gd name="connsiteX0" fmla="*/ 5261811 w 5261811"/>
              <a:gd name="connsiteY0" fmla="*/ 1294820 h 2832794"/>
              <a:gd name="connsiteX1" fmla="*/ 5261482 w 5261811"/>
              <a:gd name="connsiteY1" fmla="*/ 2158836 h 2832794"/>
              <a:gd name="connsiteX2" fmla="*/ 4586436 w 5261811"/>
              <a:gd name="connsiteY2" fmla="*/ 2832794 h 2832794"/>
              <a:gd name="connsiteX3" fmla="*/ 0 w 5261811"/>
              <a:gd name="connsiteY3" fmla="*/ 2832794 h 2832794"/>
              <a:gd name="connsiteX4" fmla="*/ 0 w 5261811"/>
              <a:gd name="connsiteY4" fmla="*/ 0 h 2832794"/>
              <a:gd name="connsiteX5" fmla="*/ 5261811 w 5261811"/>
              <a:gd name="connsiteY5" fmla="*/ 0 h 2832794"/>
              <a:gd name="connsiteX6" fmla="*/ 5261811 w 5261811"/>
              <a:gd name="connsiteY6" fmla="*/ 1294820 h 28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1811" h="2832794">
                <a:moveTo>
                  <a:pt x="5261811" y="1294820"/>
                </a:moveTo>
                <a:lnTo>
                  <a:pt x="5261482" y="2158836"/>
                </a:lnTo>
                <a:cubicBezTo>
                  <a:pt x="5261373" y="2531067"/>
                  <a:pt x="4959148" y="2832794"/>
                  <a:pt x="4586436" y="2832794"/>
                </a:cubicBezTo>
                <a:lnTo>
                  <a:pt x="0" y="2832794"/>
                </a:lnTo>
                <a:lnTo>
                  <a:pt x="0" y="0"/>
                </a:lnTo>
                <a:lnTo>
                  <a:pt x="5261811" y="0"/>
                </a:lnTo>
                <a:lnTo>
                  <a:pt x="5261811" y="129482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09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Photo by ...">
            <a:extLst>
              <a:ext uri="{FF2B5EF4-FFF2-40B4-BE49-F238E27FC236}">
                <a16:creationId xmlns:a16="http://schemas.microsoft.com/office/drawing/2014/main" id="{462A99E7-3842-07D7-CA8E-041BC17CC8BF}"/>
              </a:ext>
            </a:extLst>
          </p:cNvPr>
          <p:cNvSpPr txBox="1"/>
          <p:nvPr/>
        </p:nvSpPr>
        <p:spPr>
          <a:xfrm>
            <a:off x="10689903" y="6546486"/>
            <a:ext cx="1433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E245650-CF3D-BC4D-12F6-86D9EEC860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5488" y="194982"/>
            <a:ext cx="3367549" cy="1820507"/>
          </a:xfrm>
          <a:prstGeom prst="rect">
            <a:avLst/>
          </a:prstGeom>
        </p:spPr>
      </p:pic>
      <p:sp>
        <p:nvSpPr>
          <p:cNvPr id="62" name="Title ">
            <a:extLst>
              <a:ext uri="{FF2B5EF4-FFF2-40B4-BE49-F238E27FC236}">
                <a16:creationId xmlns:a16="http://schemas.microsoft.com/office/drawing/2014/main" id="{8FE30489-4F84-58B6-0499-C23D7D46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75" y="3241168"/>
            <a:ext cx="2799378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9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48133-EF74-96EC-DC4F-66B46237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305" y="1735279"/>
            <a:ext cx="4728306" cy="33874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DE6066-EE97-FA99-05F3-C6820E20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No Ventilation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0F128-921D-DA0A-5034-F3219DA15FDF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34319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B664-4D30-48CE-2367-9D8207D1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1D2CC-7BA6-B185-2468-00EEEF3A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05" y="866672"/>
            <a:ext cx="3538853" cy="38651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FFA040-CF46-D8FB-8A3D-462E1A1A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No Perfusion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55C9F-FB4A-227B-BA8C-EB75853305AB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305844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C9F682-0384-0067-1F79-1B37D2C27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523" y="1740285"/>
            <a:ext cx="6620953" cy="33774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228C70-BB13-9006-0959-D99EE13E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VQ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AC1B7-FFF2-F81A-4E0D-6B18E54F0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West’s Respiratory Physiology (10</a:t>
            </a:r>
            <a:r>
              <a:rPr lang="en-ZA" baseline="30000" dirty="0"/>
              <a:t>th</a:t>
            </a:r>
            <a:r>
              <a:rPr lang="en-ZA" dirty="0"/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140326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FFEE7-5BC0-932E-88D5-3DDC2A2D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EA9417-78D9-91A9-6DF5-5733E8A8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Regional Changes in VQ in the Lung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908A1-F20D-BF18-D41F-C7CF77AF8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West’s Respiratory Physiology (10</a:t>
            </a:r>
            <a:r>
              <a:rPr lang="en-ZA" baseline="30000" dirty="0"/>
              <a:t>th</a:t>
            </a:r>
            <a:r>
              <a:rPr lang="en-ZA" dirty="0"/>
              <a:t> ed)</a:t>
            </a:r>
          </a:p>
        </p:txBody>
      </p:sp>
      <p:pic>
        <p:nvPicPr>
          <p:cNvPr id="8" name="Content Placeholder 7" descr="Diagram of a diagram of a heart&#10;&#10;AI-generated content may be incorrect.">
            <a:extLst>
              <a:ext uri="{FF2B5EF4-FFF2-40B4-BE49-F238E27FC236}">
                <a16:creationId xmlns:a16="http://schemas.microsoft.com/office/drawing/2014/main" id="{898E4A85-4BDF-F45E-A60E-27A6AB987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183" y="1440656"/>
            <a:ext cx="5087634" cy="39766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2EF363-D0AA-B983-9E1C-D181638FC232}"/>
              </a:ext>
            </a:extLst>
          </p:cNvPr>
          <p:cNvSpPr txBox="1"/>
          <p:nvPr/>
        </p:nvSpPr>
        <p:spPr>
          <a:xfrm>
            <a:off x="4359348" y="1760201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/>
              <a:t>V 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32D61-04BE-D1FE-5067-EABD1B5E08BB}"/>
              </a:ext>
            </a:extLst>
          </p:cNvPr>
          <p:cNvSpPr txBox="1"/>
          <p:nvPr/>
        </p:nvSpPr>
        <p:spPr>
          <a:xfrm>
            <a:off x="4327449" y="228522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/>
              <a:t>V 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978BA-B787-B3E6-8157-34454CBC9B57}"/>
              </a:ext>
            </a:extLst>
          </p:cNvPr>
          <p:cNvSpPr txBox="1"/>
          <p:nvPr/>
        </p:nvSpPr>
        <p:spPr>
          <a:xfrm>
            <a:off x="6108856" y="1768045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800" b="1" dirty="0"/>
              <a:t>Q 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8773A-52C9-0CB3-2F62-D9EB2595CAF9}"/>
              </a:ext>
            </a:extLst>
          </p:cNvPr>
          <p:cNvSpPr txBox="1"/>
          <p:nvPr/>
        </p:nvSpPr>
        <p:spPr>
          <a:xfrm>
            <a:off x="6045059" y="223990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/>
              <a:t>Q ↑</a:t>
            </a:r>
          </a:p>
        </p:txBody>
      </p:sp>
    </p:spTree>
    <p:extLst>
      <p:ext uri="{BB962C8B-B14F-4D97-AF65-F5344CB8AC3E}">
        <p14:creationId xmlns:p14="http://schemas.microsoft.com/office/powerpoint/2010/main" val="305873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5A71B-2135-4696-4D0D-164011EA3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237" y="1681902"/>
            <a:ext cx="6198393" cy="45282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BBDA16-F35A-9E62-873A-30DDD0D6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VQ Matching in</a:t>
            </a:r>
            <a:br>
              <a:rPr lang="en-ZA" dirty="0"/>
            </a:br>
            <a:r>
              <a:rPr lang="en-ZA" dirty="0"/>
              <a:t>Healthy Lung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31151-0DD8-9907-44E7-EBCF8909DD73}"/>
              </a:ext>
            </a:extLst>
          </p:cNvPr>
          <p:cNvSpPr txBox="1"/>
          <p:nvPr/>
        </p:nvSpPr>
        <p:spPr>
          <a:xfrm>
            <a:off x="8058512" y="6598838"/>
            <a:ext cx="3824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>
                <a:solidFill>
                  <a:schemeClr val="accent6"/>
                </a:solidFill>
              </a:rPr>
              <a:t>West’s Respiratory Physiology (10</a:t>
            </a:r>
            <a:r>
              <a:rPr lang="en-ZA" sz="1000" baseline="30000" dirty="0">
                <a:solidFill>
                  <a:schemeClr val="accent6"/>
                </a:solidFill>
              </a:rPr>
              <a:t>th</a:t>
            </a:r>
            <a:r>
              <a:rPr lang="en-ZA" sz="1000" dirty="0">
                <a:solidFill>
                  <a:schemeClr val="accent6"/>
                </a:solidFill>
              </a:rPr>
              <a:t> ed)</a:t>
            </a:r>
          </a:p>
        </p:txBody>
      </p:sp>
    </p:spTree>
    <p:extLst>
      <p:ext uri="{BB962C8B-B14F-4D97-AF65-F5344CB8AC3E}">
        <p14:creationId xmlns:p14="http://schemas.microsoft.com/office/powerpoint/2010/main" val="206054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S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005F61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20dda-a88b-47bc-962e-2aaac57cca39" xsi:nil="true"/>
    <lcf76f155ced4ddcb4097134ff3c332f xmlns="5270dd94-f8cf-4d97-83e9-08c5e417fbc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3423FE29EEC49A5FBBA28DDDCC119" ma:contentTypeVersion="18" ma:contentTypeDescription="Create a new document." ma:contentTypeScope="" ma:versionID="9fc8a1d5995b99482319092492896ab1">
  <xsd:schema xmlns:xsd="http://www.w3.org/2001/XMLSchema" xmlns:xs="http://www.w3.org/2001/XMLSchema" xmlns:p="http://schemas.microsoft.com/office/2006/metadata/properties" xmlns:ns2="5270dd94-f8cf-4d97-83e9-08c5e417fbc3" xmlns:ns3="32320dda-a88b-47bc-962e-2aaac57cca39" targetNamespace="http://schemas.microsoft.com/office/2006/metadata/properties" ma:root="true" ma:fieldsID="8d1b018b7732862bda1a1f425d035c40" ns2:_="" ns3:_="">
    <xsd:import namespace="5270dd94-f8cf-4d97-83e9-08c5e417fbc3"/>
    <xsd:import namespace="32320dda-a88b-47bc-962e-2aaac57cc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0dd94-f8cf-4d97-83e9-08c5e417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52a57b7-faf8-40f9-a460-bb3073308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20dda-a88b-47bc-962e-2aaac57cc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1cf5e1-6aa9-45e4-957f-34d7a3494660}" ma:internalName="TaxCatchAll" ma:showField="CatchAllData" ma:web="32320dda-a88b-47bc-962e-2aaac57cc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99697-2CF8-477D-9BB6-43782C4197C7}">
  <ds:schemaRefs>
    <ds:schemaRef ds:uri="http://schemas.microsoft.com/office/2006/metadata/properties"/>
    <ds:schemaRef ds:uri="http://schemas.microsoft.com/office/infopath/2007/PartnerControls"/>
    <ds:schemaRef ds:uri="32320dda-a88b-47bc-962e-2aaac57cca39"/>
    <ds:schemaRef ds:uri="5270dd94-f8cf-4d97-83e9-08c5e417fbc3"/>
  </ds:schemaRefs>
</ds:datastoreItem>
</file>

<file path=customXml/itemProps2.xml><?xml version="1.0" encoding="utf-8"?>
<ds:datastoreItem xmlns:ds="http://schemas.openxmlformats.org/officeDocument/2006/customXml" ds:itemID="{ADFECBF6-358A-4339-A5BD-C273651EF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0dd94-f8cf-4d97-83e9-08c5e417fbc3"/>
    <ds:schemaRef ds:uri="32320dda-a88b-47bc-962e-2aaac57cc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92287B-DDA9-43AF-877D-51351E0FB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40850</TotalTime>
  <Words>1315</Words>
  <Application>Microsoft Office PowerPoint</Application>
  <PresentationFormat>Widescreen</PresentationFormat>
  <Paragraphs>281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Raleway</vt:lpstr>
      <vt:lpstr>Trebuchet MS</vt:lpstr>
      <vt:lpstr>Office Theme</vt:lpstr>
      <vt:lpstr>Measuring VQ Mismatch   Saadiq Moolla Post-TB CARE Stellenbosch University</vt:lpstr>
      <vt:lpstr>O2 Transport to the Tissues</vt:lpstr>
      <vt:lpstr>Causes of Hypoxaemia</vt:lpstr>
      <vt:lpstr>The VQ Ratio</vt:lpstr>
      <vt:lpstr>No Ventilation</vt:lpstr>
      <vt:lpstr>No Perfusion</vt:lpstr>
      <vt:lpstr>VQ Line</vt:lpstr>
      <vt:lpstr>Regional Changes in VQ in the Lung</vt:lpstr>
      <vt:lpstr>VQ Matching in Healthy Lung</vt:lpstr>
      <vt:lpstr>VQ Mismatch in Diseased Lung</vt:lpstr>
      <vt:lpstr>Causes of VQ Mismatch</vt:lpstr>
      <vt:lpstr>Effect of VQ Mismatch on Gas Exchange</vt:lpstr>
      <vt:lpstr>Compensatory Mechanisms</vt:lpstr>
      <vt:lpstr>Measuring VQ Mismatch</vt:lpstr>
      <vt:lpstr>Alveolar-Arterial O2 Tension Difference (PA-aO2) </vt:lpstr>
      <vt:lpstr>Alveolar Gas Equation</vt:lpstr>
      <vt:lpstr>Normal A-a gradient varies at different ages</vt:lpstr>
      <vt:lpstr>Increased A-a Gradient</vt:lpstr>
      <vt:lpstr>PowerPoint Presentation</vt:lpstr>
      <vt:lpstr>PowerPoint Presentation</vt:lpstr>
      <vt:lpstr>PowerPoint Presentation</vt:lpstr>
      <vt:lpstr>PowerPoint Presentation</vt:lpstr>
      <vt:lpstr>Limitations of the A-a gradient</vt:lpstr>
      <vt:lpstr>Venous Admixture</vt:lpstr>
      <vt:lpstr>PowerPoint Presentation</vt:lpstr>
      <vt:lpstr>Wasted Ventilation</vt:lpstr>
      <vt:lpstr>PowerPoint Presentation</vt:lpstr>
      <vt:lpstr>PowerPoint Presentation</vt:lpstr>
      <vt:lpstr>PowerPoint Presentation</vt:lpstr>
      <vt:lpstr>PaCO2-PETCO2 Difference</vt:lpstr>
      <vt:lpstr>PaCO2-PETCO2 Difference</vt:lpstr>
      <vt:lpstr>PowerPoint Presentation</vt:lpstr>
      <vt:lpstr>PowerPoint Presentation</vt:lpstr>
      <vt:lpstr>SPECT Scan</vt:lpstr>
      <vt:lpstr>PET Scan</vt:lpstr>
      <vt:lpstr>MRI</vt:lpstr>
      <vt:lpstr>CT Scan</vt:lpstr>
      <vt:lpstr>Measurements</vt:lpstr>
      <vt:lpstr>Challenges with Imaging Techniques</vt:lpstr>
      <vt:lpstr>Imaging Summary</vt:lpstr>
      <vt:lpstr>Multiple Inert Gas Technique</vt:lpstr>
      <vt:lpstr>Three-Compartment Model</vt:lpstr>
      <vt:lpstr>PowerPoint Presentation</vt:lpstr>
      <vt:lpstr>PowerPoint Presentation</vt:lpstr>
      <vt:lpstr>Thank you Enkosi Dankie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L, Mev [lm2@sun.ac.za]</dc:creator>
  <cp:lastModifiedBy>Moolla, MS [msmoolla@sun.ac.za]</cp:lastModifiedBy>
  <cp:revision>780</cp:revision>
  <dcterms:created xsi:type="dcterms:W3CDTF">2021-09-15T08:20:16Z</dcterms:created>
  <dcterms:modified xsi:type="dcterms:W3CDTF">2025-08-27T09:07:56Z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0x010100008C6D65BAC40A45BAB92F14DB5F4FAF</vt:lpwstr>
  </property>
  <property fmtid="{D5CDD505-2E9C-101B-9397-08002B2CF9AE}" pid="3" name="MediaServiceImageTags">
    <vt:lpwstr/>
  </property>
</Properties>
</file>